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73" r:id="rId2"/>
    <p:sldId id="285" r:id="rId3"/>
    <p:sldId id="256" r:id="rId4"/>
    <p:sldId id="280" r:id="rId5"/>
    <p:sldId id="257" r:id="rId6"/>
    <p:sldId id="260" r:id="rId7"/>
    <p:sldId id="261" r:id="rId8"/>
    <p:sldId id="259" r:id="rId9"/>
    <p:sldId id="262" r:id="rId10"/>
    <p:sldId id="263" r:id="rId11"/>
    <p:sldId id="264" r:id="rId12"/>
    <p:sldId id="265" r:id="rId13"/>
    <p:sldId id="267" r:id="rId14"/>
    <p:sldId id="281" r:id="rId15"/>
    <p:sldId id="266" r:id="rId16"/>
    <p:sldId id="268" r:id="rId17"/>
    <p:sldId id="269" r:id="rId18"/>
    <p:sldId id="282" r:id="rId19"/>
    <p:sldId id="275" r:id="rId20"/>
    <p:sldId id="276" r:id="rId21"/>
    <p:sldId id="277" r:id="rId22"/>
    <p:sldId id="278" r:id="rId23"/>
    <p:sldId id="270" r:id="rId24"/>
    <p:sldId id="271" r:id="rId25"/>
    <p:sldId id="284" r:id="rId26"/>
    <p:sldId id="279" r:id="rId27"/>
    <p:sldId id="283" r:id="rId28"/>
    <p:sldId id="272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1008" y="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665A40-F0A2-4079-9F2A-4BC50A0C347B}" type="datetimeFigureOut">
              <a:rPr lang="ru-RU" smtClean="0"/>
              <a:pPr/>
              <a:t>22.03.2023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454A0E-D35B-4426-901D-F8DF2FB772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6488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vak.org.by/bibliographicDescription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Научно-исследовательская </a:t>
            </a:r>
            <a:r>
              <a:rPr lang="ru-RU" dirty="0" smtClean="0"/>
              <a:t>работа учащихся: типичные ошибки и недочеты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Фиронова Е.А., заместитель директора по учебной работе ГУО «Лицей №1 имени академика Ю.М. Островского г. Гродно»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004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052736"/>
            <a:ext cx="8820472" cy="5586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376092"/>
              </a:buClr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Определяется</a:t>
            </a: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как</a:t>
            </a: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научно</a:t>
            </a: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обоснованное</a:t>
            </a: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 </a:t>
            </a:r>
            <a:r>
              <a:rPr lang="en-GB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предположение</a:t>
            </a: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о </a:t>
            </a:r>
            <a:r>
              <a:rPr lang="en-GB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непосредственно</a:t>
            </a: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наблюдаемом</a:t>
            </a: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явлении</a:t>
            </a: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. </a:t>
            </a:r>
            <a:r>
              <a:rPr lang="en-GB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Это</a:t>
            </a: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утверждение</a:t>
            </a: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вида</a:t>
            </a: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«</a:t>
            </a:r>
            <a:r>
              <a:rPr lang="en-GB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если</a:t>
            </a: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А, </a:t>
            </a:r>
            <a:r>
              <a:rPr lang="en-GB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то</a:t>
            </a: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В», </a:t>
            </a:r>
            <a:r>
              <a:rPr lang="en-GB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которое</a:t>
            </a: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описывает</a:t>
            </a: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как</a:t>
            </a: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намереваемся</a:t>
            </a: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разрешить</a:t>
            </a: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проблему</a:t>
            </a: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  <a:buClr>
                <a:srgbClr val="376092"/>
              </a:buClr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 b="1" dirty="0" smtClean="0">
                <a:solidFill>
                  <a:srgbClr val="37609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en-GB" sz="1600" b="1" dirty="0" err="1" smtClean="0">
                <a:solidFill>
                  <a:srgbClr val="00206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сновные</a:t>
            </a:r>
            <a:r>
              <a:rPr lang="en-GB" sz="1600" b="1" dirty="0" smtClean="0">
                <a:solidFill>
                  <a:srgbClr val="00206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1600" b="1" dirty="0" err="1" smtClean="0">
                <a:solidFill>
                  <a:srgbClr val="00206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свойства</a:t>
            </a:r>
            <a:r>
              <a:rPr lang="en-GB" sz="1600" b="1" dirty="0" smtClean="0">
                <a:solidFill>
                  <a:srgbClr val="00206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1600" b="1" dirty="0" err="1" smtClean="0">
                <a:solidFill>
                  <a:srgbClr val="00206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гипотезы</a:t>
            </a:r>
            <a:r>
              <a:rPr lang="en-GB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GB" sz="1600" dirty="0" smtClean="0">
                <a:solidFill>
                  <a:srgbClr val="00206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GB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GB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еопределенность</a:t>
            </a: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истинного</a:t>
            </a: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значения</a:t>
            </a: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; </a:t>
            </a:r>
          </a:p>
          <a:p>
            <a:pPr algn="just">
              <a:lnSpc>
                <a:spcPct val="150000"/>
              </a:lnSpc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GB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GB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аправленность</a:t>
            </a: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на</a:t>
            </a: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раскрытие</a:t>
            </a: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данного</a:t>
            </a: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явления</a:t>
            </a: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;</a:t>
            </a:r>
          </a:p>
          <a:p>
            <a:pPr algn="just">
              <a:lnSpc>
                <a:spcPct val="150000"/>
              </a:lnSpc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GB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GB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ыдвижение</a:t>
            </a: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предположения</a:t>
            </a: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о </a:t>
            </a:r>
            <a:r>
              <a:rPr lang="en-GB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результатах</a:t>
            </a: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разрешения</a:t>
            </a: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проблемы</a:t>
            </a: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;</a:t>
            </a:r>
          </a:p>
          <a:p>
            <a:pPr algn="just">
              <a:lnSpc>
                <a:spcPct val="150000"/>
              </a:lnSpc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GB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GB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озможность</a:t>
            </a: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выдвинуть</a:t>
            </a: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«</a:t>
            </a:r>
            <a:r>
              <a:rPr lang="en-GB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проект</a:t>
            </a: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» </a:t>
            </a:r>
            <a:r>
              <a:rPr lang="en-GB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решения</a:t>
            </a: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проблемы</a:t>
            </a: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.</a:t>
            </a:r>
            <a:endParaRPr lang="ru-RU" dirty="0" smtClean="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>
              <a:lnSpc>
                <a:spcPct val="150000"/>
              </a:lnSpc>
              <a:buClr>
                <a:srgbClr val="FF0000"/>
              </a:buClr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Требования</a:t>
            </a:r>
            <a:r>
              <a:rPr lang="en-GB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 </a:t>
            </a:r>
            <a:r>
              <a:rPr lang="en-GB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гипотезе</a:t>
            </a:r>
            <a:r>
              <a:rPr lang="en-GB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...</a:t>
            </a:r>
          </a:p>
          <a:p>
            <a:pPr>
              <a:lnSpc>
                <a:spcPct val="150000"/>
              </a:lnSpc>
              <a:buClr>
                <a:srgbClr val="FF00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нее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включа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ют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понятия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категории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являющиеся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неоднозначными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Она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должна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включать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слишком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много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положений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как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правило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одно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основное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Гипотеза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должна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соответствовать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фактам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быть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проверяемой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соответствовать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широкому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кругу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явлений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GB" sz="16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Clr>
                <a:srgbClr val="FF00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Правдоподобность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т.е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соответствие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уже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имеющимся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знаниям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проблеме</a:t>
            </a:r>
            <a:endParaRPr lang="en-GB" sz="16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Clr>
                <a:srgbClr val="FF00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роверяемость</a:t>
            </a:r>
            <a:endParaRPr lang="en-GB" sz="1600" dirty="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31640" y="332656"/>
            <a:ext cx="7272808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0070C0"/>
                </a:solidFill>
                <a:latin typeface="Monotype Corsiva" pitchFamily="66" charset="0"/>
                <a:ea typeface="Arial Unicode MS" pitchFamily="34" charset="-128"/>
                <a:cs typeface="Arial Unicode MS" pitchFamily="34" charset="-128"/>
              </a:rPr>
              <a:t>Гипотеза</a:t>
            </a:r>
            <a:endParaRPr lang="en-GB" sz="3200" dirty="0" smtClean="0">
              <a:solidFill>
                <a:srgbClr val="0070C0"/>
              </a:solidFill>
              <a:latin typeface="Monotype Corsiva" pitchFamily="66" charset="0"/>
              <a:ea typeface="Arial Unicode MS" pitchFamily="34" charset="-128"/>
              <a:cs typeface="Arial Unicode MS" pitchFamily="34" charset="-128"/>
            </a:endParaRPr>
          </a:p>
          <a:p>
            <a:pPr algn="ctr"/>
            <a:r>
              <a:rPr lang="en-GB" dirty="0" smtClean="0">
                <a:solidFill>
                  <a:srgbClr val="0000FF"/>
                </a:solidFill>
                <a:latin typeface="Calibri" pitchFamily="34" charset="0"/>
              </a:rPr>
              <a:t/>
            </a:r>
            <a:br>
              <a:rPr lang="en-GB" dirty="0" smtClean="0">
                <a:solidFill>
                  <a:srgbClr val="0000FF"/>
                </a:solidFill>
                <a:latin typeface="Calibri" pitchFamily="34" charset="0"/>
              </a:rPr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332656"/>
            <a:ext cx="7272808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1F497D"/>
                </a:solidFill>
                <a:latin typeface="Monotype Corsiva" pitchFamily="66" charset="0"/>
                <a:ea typeface="Arial Unicode MS" pitchFamily="34" charset="-128"/>
                <a:cs typeface="Arial Unicode MS" pitchFamily="34" charset="-128"/>
              </a:rPr>
              <a:t>Требования к формированию гипотезы</a:t>
            </a:r>
            <a:endParaRPr lang="en-GB" sz="3200" dirty="0" smtClean="0">
              <a:solidFill>
                <a:srgbClr val="000000"/>
              </a:solidFill>
              <a:latin typeface="Monotype Corsiva" pitchFamily="66" charset="0"/>
              <a:ea typeface="Arial Unicode MS" pitchFamily="34" charset="-128"/>
              <a:cs typeface="Arial Unicode MS" pitchFamily="34" charset="-128"/>
            </a:endParaRPr>
          </a:p>
          <a:p>
            <a:pPr algn="ctr"/>
            <a:r>
              <a:rPr lang="en-GB" dirty="0" smtClean="0">
                <a:solidFill>
                  <a:srgbClr val="0000FF"/>
                </a:solidFill>
                <a:latin typeface="Calibri" pitchFamily="34" charset="0"/>
              </a:rPr>
              <a:t/>
            </a:r>
            <a:br>
              <a:rPr lang="en-GB" dirty="0" smtClean="0">
                <a:solidFill>
                  <a:srgbClr val="0000FF"/>
                </a:solidFill>
                <a:latin typeface="Calibri" pitchFamily="34" charset="0"/>
              </a:rPr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412776"/>
            <a:ext cx="8496944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Clr>
                <a:srgbClr val="376092"/>
              </a:buClr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2000" b="1" dirty="0" smtClean="0">
              <a:solidFill>
                <a:srgbClr val="376092"/>
              </a:solidFill>
            </a:endParaRPr>
          </a:p>
          <a:p>
            <a:pPr>
              <a:lnSpc>
                <a:spcPct val="90000"/>
              </a:lnSpc>
              <a:buClr>
                <a:srgbClr val="376092"/>
              </a:buClr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2000" b="1" dirty="0" smtClean="0">
              <a:solidFill>
                <a:srgbClr val="376092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В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основе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ее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формирования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должны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находиться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факты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,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относящиеся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к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избранной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для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изучения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предметной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области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.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Сама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формулировка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гипотезы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должна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строиться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таким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образом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,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чтобы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структура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обобщений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и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утверждений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, в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которых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она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дается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,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позволяла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осуществлять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развитие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рассуждения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без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пошагового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обращения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к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фактам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.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Плодотворное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использование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гипотезы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осуществимо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только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в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том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случае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,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если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исследователь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способен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работать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с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ней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как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уже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к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принятой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в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системе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науки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теории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Недопустимо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,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чтобы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исследователь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исходил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из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любой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мыслимой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гипотезы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.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Он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должен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основываться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на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отдельных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свойствах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,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связях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,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зависимостях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,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взаимодействиях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,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условиях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,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объяснимых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с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помощью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выводимых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из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данной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гипотезы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законов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. 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endParaRPr lang="en-GB" sz="1600" dirty="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332656"/>
            <a:ext cx="7272808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1F497D"/>
                </a:solidFill>
                <a:latin typeface="Monotype Corsiva" pitchFamily="66" charset="0"/>
                <a:ea typeface="Arial Unicode MS" pitchFamily="34" charset="-128"/>
                <a:cs typeface="Arial Unicode MS" pitchFamily="34" charset="-128"/>
              </a:rPr>
              <a:t>Цель исследования</a:t>
            </a:r>
            <a:endParaRPr lang="en-GB" sz="3200" dirty="0" smtClean="0">
              <a:solidFill>
                <a:srgbClr val="000000"/>
              </a:solidFill>
              <a:latin typeface="Monotype Corsiva" pitchFamily="66" charset="0"/>
              <a:ea typeface="Arial Unicode MS" pitchFamily="34" charset="-128"/>
              <a:cs typeface="Arial Unicode MS" pitchFamily="34" charset="-128"/>
            </a:endParaRPr>
          </a:p>
          <a:p>
            <a:pPr algn="ctr"/>
            <a:r>
              <a:rPr lang="en-GB" dirty="0" smtClean="0">
                <a:solidFill>
                  <a:srgbClr val="0000FF"/>
                </a:solidFill>
                <a:latin typeface="Calibri" pitchFamily="34" charset="0"/>
              </a:rPr>
              <a:t/>
            </a:r>
            <a:br>
              <a:rPr lang="en-GB" dirty="0" smtClean="0">
                <a:solidFill>
                  <a:srgbClr val="0000FF"/>
                </a:solidFill>
                <a:latin typeface="Calibri" pitchFamily="34" charset="0"/>
              </a:rPr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844824"/>
            <a:ext cx="8424936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0">
              <a:lnSpc>
                <a:spcPct val="150000"/>
              </a:lnSpc>
              <a:buClr>
                <a:srgbClr val="1F497D"/>
              </a:buClr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Цель - э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то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конечный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ожидаемый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результат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,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которого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хотел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бы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достичь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исследователь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в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завершении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своей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работы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.</a:t>
            </a:r>
            <a:endParaRPr lang="ru-RU" sz="1600" dirty="0" smtClean="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defTabSz="0">
              <a:lnSpc>
                <a:spcPct val="150000"/>
              </a:lnSpc>
              <a:buClr>
                <a:srgbClr val="1F497D"/>
              </a:buClr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800" dirty="0" smtClean="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defTabSz="0">
              <a:lnSpc>
                <a:spcPct val="150000"/>
              </a:lnSpc>
              <a:buClr>
                <a:srgbClr val="1F497D"/>
              </a:buClr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Цель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формулируется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кратко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и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предельно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точно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,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выражая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то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основное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,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что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намеревается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сделать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исследователь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,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она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конкретизируется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и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развивается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в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задачах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.  </a:t>
            </a:r>
            <a:endParaRPr lang="ru-RU" sz="1600" dirty="0" smtClean="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defTabSz="0">
              <a:lnSpc>
                <a:spcPct val="150000"/>
              </a:lnSpc>
              <a:buClr>
                <a:srgbClr val="1F497D"/>
              </a:buClr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800" dirty="0" smtClean="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defTabSz="0">
              <a:lnSpc>
                <a:spcPct val="150000"/>
              </a:lnSpc>
              <a:buClr>
                <a:srgbClr val="1F497D"/>
              </a:buClr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Ц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ель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соответствует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теме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исследования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.</a:t>
            </a:r>
            <a:endParaRPr lang="ru-RU" sz="1600" dirty="0" smtClean="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defTabSz="0">
              <a:lnSpc>
                <a:spcPct val="150000"/>
              </a:lnSpc>
              <a:buClr>
                <a:srgbClr val="1F497D"/>
              </a:buClr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800" dirty="0" smtClean="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defTabSz="0">
              <a:lnSpc>
                <a:spcPct val="150000"/>
              </a:lnSpc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Можно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поставить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целью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: </a:t>
            </a:r>
            <a:r>
              <a:rPr lang="en-GB" sz="1600" b="1" i="1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выявить</a:t>
            </a:r>
            <a:r>
              <a:rPr lang="en-GB" sz="1600" b="1" i="1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…</a:t>
            </a:r>
            <a:r>
              <a:rPr lang="en-GB" sz="1600" b="1" i="1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установить</a:t>
            </a:r>
            <a:r>
              <a:rPr lang="en-GB" sz="1600" b="1" i="1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…</a:t>
            </a:r>
            <a:r>
              <a:rPr lang="ru-RU" sz="1600" b="1" i="1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1600" b="1" i="1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обосновать</a:t>
            </a:r>
            <a:r>
              <a:rPr lang="en-GB" sz="1600" b="1" i="1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… </a:t>
            </a:r>
            <a:r>
              <a:rPr lang="en-GB" sz="1600" b="1" i="1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уточнить</a:t>
            </a:r>
            <a:r>
              <a:rPr lang="en-GB" sz="1600" b="1" i="1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…</a:t>
            </a:r>
            <a:r>
              <a:rPr lang="ru-RU" sz="1600" b="1" i="1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1600" b="1" i="1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разработать</a:t>
            </a:r>
            <a:r>
              <a:rPr lang="en-GB" sz="1600" b="1" i="1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…</a:t>
            </a:r>
            <a:r>
              <a:rPr lang="ru-RU" sz="1600" b="1" i="1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изучить…проанализировать…</a:t>
            </a:r>
            <a:endParaRPr lang="en-GB" sz="1600" b="1" i="1" dirty="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332656"/>
            <a:ext cx="7272808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0"/>
            <a:r>
              <a:rPr lang="ru-RU" sz="3200" b="1" i="1" dirty="0" smtClean="0">
                <a:solidFill>
                  <a:srgbClr val="1F497D"/>
                </a:solidFill>
                <a:latin typeface="Monotype Corsiva" pitchFamily="66" charset="0"/>
                <a:ea typeface="Arial Unicode MS" pitchFamily="34" charset="-128"/>
                <a:cs typeface="Arial Unicode MS" pitchFamily="34" charset="-128"/>
              </a:rPr>
              <a:t>Задача </a:t>
            </a:r>
            <a:r>
              <a:rPr lang="en-GB" sz="3200" b="1" i="1" dirty="0" err="1" smtClean="0">
                <a:solidFill>
                  <a:srgbClr val="1F497D"/>
                </a:solidFill>
                <a:latin typeface="Monotype Corsiva" pitchFamily="66" charset="0"/>
                <a:ea typeface="Arial Unicode MS" pitchFamily="34" charset="-128"/>
                <a:cs typeface="Arial Unicode MS" pitchFamily="34" charset="-128"/>
              </a:rPr>
              <a:t>исс</a:t>
            </a:r>
            <a:r>
              <a:rPr lang="en-GB" sz="3200" b="1" i="1" dirty="0" err="1" smtClean="0">
                <a:solidFill>
                  <a:srgbClr val="376092"/>
                </a:solidFill>
                <a:latin typeface="Monotype Corsiva" pitchFamily="66" charset="0"/>
                <a:ea typeface="Arial Unicode MS" pitchFamily="34" charset="-128"/>
                <a:cs typeface="Arial Unicode MS" pitchFamily="34" charset="-128"/>
              </a:rPr>
              <a:t>ледования</a:t>
            </a:r>
            <a:r>
              <a:rPr lang="en-GB" sz="3200" dirty="0" smtClean="0">
                <a:solidFill>
                  <a:srgbClr val="376092"/>
                </a:solidFill>
                <a:latin typeface="Monotype Corsiva" pitchFamily="66" charset="0"/>
                <a:ea typeface="Arial Unicode MS" pitchFamily="34" charset="-128"/>
                <a:cs typeface="Arial Unicode MS" pitchFamily="34" charset="-128"/>
              </a:rPr>
              <a:t> </a:t>
            </a:r>
            <a:endParaRPr lang="en-GB" sz="3200" dirty="0" smtClean="0">
              <a:solidFill>
                <a:srgbClr val="000000"/>
              </a:solidFill>
              <a:latin typeface="Monotype Corsiva" pitchFamily="66" charset="0"/>
              <a:ea typeface="Arial Unicode MS" pitchFamily="34" charset="-128"/>
              <a:cs typeface="Arial Unicode MS" pitchFamily="34" charset="-128"/>
            </a:endParaRPr>
          </a:p>
          <a:p>
            <a:pPr algn="ctr"/>
            <a:r>
              <a:rPr lang="en-GB" dirty="0" smtClean="0">
                <a:solidFill>
                  <a:srgbClr val="0000FF"/>
                </a:solidFill>
                <a:latin typeface="Calibri" pitchFamily="34" charset="0"/>
              </a:rPr>
              <a:t/>
            </a:r>
            <a:br>
              <a:rPr lang="en-GB" dirty="0" smtClean="0">
                <a:solidFill>
                  <a:srgbClr val="0000FF"/>
                </a:solidFill>
                <a:latin typeface="Calibri" pitchFamily="34" charset="0"/>
              </a:rPr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628800"/>
            <a:ext cx="8244408" cy="46185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>
                <a:srgbClr val="1F497D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это</a:t>
            </a:r>
            <a:r>
              <a:rPr lang="en-GB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выбор</a:t>
            </a:r>
            <a:r>
              <a:rPr lang="en-GB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путей</a:t>
            </a:r>
            <a:r>
              <a:rPr lang="en-GB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и </a:t>
            </a:r>
            <a:r>
              <a:rPr lang="en-GB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средств</a:t>
            </a:r>
            <a:r>
              <a:rPr lang="en-GB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для</a:t>
            </a:r>
            <a:r>
              <a:rPr lang="en-GB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достижения</a:t>
            </a:r>
            <a:r>
              <a:rPr lang="en-GB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цели</a:t>
            </a:r>
            <a:r>
              <a:rPr lang="en-GB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в </a:t>
            </a:r>
            <a:r>
              <a:rPr lang="en-GB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соответствии</a:t>
            </a:r>
            <a:r>
              <a:rPr lang="en-GB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с </a:t>
            </a:r>
            <a:r>
              <a:rPr lang="en-GB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выдвинутой</a:t>
            </a:r>
            <a:r>
              <a:rPr lang="en-GB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гипотезой</a:t>
            </a:r>
            <a:r>
              <a:rPr lang="en-GB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, а </a:t>
            </a:r>
            <a:r>
              <a:rPr lang="en-GB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также</a:t>
            </a:r>
            <a:r>
              <a:rPr lang="en-GB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действия</a:t>
            </a:r>
            <a:r>
              <a:rPr lang="en-GB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по</a:t>
            </a:r>
            <a:r>
              <a:rPr lang="en-GB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достижению</a:t>
            </a:r>
            <a:r>
              <a:rPr lang="en-GB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промежуточных</a:t>
            </a:r>
            <a:r>
              <a:rPr lang="en-GB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результатов</a:t>
            </a:r>
            <a:r>
              <a:rPr lang="en-GB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, </a:t>
            </a:r>
            <a:r>
              <a:rPr lang="en-GB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направленных</a:t>
            </a:r>
            <a:r>
              <a:rPr lang="en-GB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на</a:t>
            </a:r>
            <a:r>
              <a:rPr lang="en-GB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достижение</a:t>
            </a:r>
            <a:r>
              <a:rPr lang="en-GB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цели</a:t>
            </a:r>
            <a:r>
              <a:rPr lang="en-GB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. </a:t>
            </a:r>
          </a:p>
          <a:p>
            <a:pPr algn="just">
              <a:lnSpc>
                <a:spcPct val="150000"/>
              </a:lnSpc>
              <a:buClr>
                <a:srgbClr val="1F497D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 </a:t>
            </a:r>
            <a:r>
              <a:rPr lang="en-GB" sz="1600" b="1" i="1" u="sng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первая</a:t>
            </a:r>
            <a:r>
              <a:rPr lang="en-GB" sz="1600" b="1" i="1" u="sng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1600" b="1" i="1" u="sng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задача</a:t>
            </a:r>
            <a:r>
              <a:rPr lang="en-GB" sz="16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, </a:t>
            </a:r>
            <a:r>
              <a:rPr lang="en-GB" sz="1600" b="1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как</a:t>
            </a:r>
            <a:r>
              <a:rPr lang="en-GB" sz="16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1600" b="1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правило</a:t>
            </a:r>
            <a:r>
              <a:rPr lang="en-GB" sz="16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, </a:t>
            </a:r>
            <a:r>
              <a:rPr lang="en-GB" sz="1600" b="1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связана</a:t>
            </a:r>
            <a:r>
              <a:rPr lang="en-GB" sz="16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с </a:t>
            </a:r>
            <a:r>
              <a:rPr lang="en-GB" sz="1600" b="1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выявлением</a:t>
            </a:r>
            <a:r>
              <a:rPr lang="en-GB" sz="16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, </a:t>
            </a:r>
            <a:r>
              <a:rPr lang="en-GB" sz="1600" b="1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уточнением</a:t>
            </a:r>
            <a:r>
              <a:rPr lang="en-GB" sz="16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, </a:t>
            </a:r>
            <a:r>
              <a:rPr lang="en-GB" sz="1600" b="1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углублением</a:t>
            </a:r>
            <a:r>
              <a:rPr lang="en-GB" sz="16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1600" b="1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природы</a:t>
            </a:r>
            <a:r>
              <a:rPr lang="en-GB" sz="16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, </a:t>
            </a:r>
            <a:r>
              <a:rPr lang="en-GB" sz="1600" b="1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структуры</a:t>
            </a:r>
            <a:r>
              <a:rPr lang="en-GB" sz="16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1600" b="1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изучаемого</a:t>
            </a:r>
            <a:r>
              <a:rPr lang="en-GB" sz="16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1600" b="1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объекта</a:t>
            </a:r>
            <a:r>
              <a:rPr lang="en-GB" sz="16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. (</a:t>
            </a:r>
            <a:r>
              <a:rPr lang="en-GB" sz="1600" b="1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она</a:t>
            </a:r>
            <a:r>
              <a:rPr lang="en-GB" sz="16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1600" b="1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связана</a:t>
            </a:r>
            <a:r>
              <a:rPr lang="en-GB" sz="16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с </a:t>
            </a:r>
            <a:r>
              <a:rPr lang="en-GB" sz="1600" b="1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анализом</a:t>
            </a:r>
            <a:r>
              <a:rPr lang="en-GB" sz="16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1600" b="1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взглядов</a:t>
            </a:r>
            <a:r>
              <a:rPr lang="en-GB" sz="16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1600" b="1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на</a:t>
            </a:r>
            <a:r>
              <a:rPr lang="en-GB" sz="16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1600" b="1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предмет</a:t>
            </a:r>
            <a:r>
              <a:rPr lang="en-GB" sz="16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1600" b="1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исследования</a:t>
            </a:r>
            <a:r>
              <a:rPr lang="en-GB" sz="16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)</a:t>
            </a:r>
          </a:p>
          <a:p>
            <a:pPr algn="just">
              <a:lnSpc>
                <a:spcPct val="150000"/>
              </a:lnSpc>
              <a:buClr>
                <a:srgbClr val="FF00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 b="1" i="1" u="sng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1600" b="1" i="1" u="sng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вторая</a:t>
            </a:r>
            <a:r>
              <a:rPr lang="en-GB" sz="1600" b="1" i="1" u="sng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1600" b="1" i="1" u="sng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задача</a:t>
            </a:r>
            <a:r>
              <a:rPr lang="en-GB" sz="1600" b="1" i="1" u="sng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16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– с </a:t>
            </a:r>
            <a:r>
              <a:rPr lang="en-GB" sz="1600" b="1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анализом</a:t>
            </a:r>
            <a:r>
              <a:rPr lang="en-GB" sz="16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1600" b="1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реального</a:t>
            </a:r>
            <a:r>
              <a:rPr lang="en-GB" sz="16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, </a:t>
            </a:r>
            <a:r>
              <a:rPr lang="en-GB" sz="1600" b="1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современного</a:t>
            </a:r>
            <a:r>
              <a:rPr lang="en-GB" sz="16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1600" b="1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состояния</a:t>
            </a:r>
            <a:r>
              <a:rPr lang="en-GB" sz="16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1600" b="1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предмета</a:t>
            </a:r>
            <a:r>
              <a:rPr lang="en-GB" sz="16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1600" b="1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исследования</a:t>
            </a:r>
            <a:r>
              <a:rPr lang="en-GB" sz="16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, </a:t>
            </a:r>
            <a:r>
              <a:rPr lang="en-GB" sz="1600" b="1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динамики</a:t>
            </a:r>
            <a:r>
              <a:rPr lang="en-GB" sz="16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1600" b="1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внутренних</a:t>
            </a:r>
            <a:r>
              <a:rPr lang="en-GB" sz="16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1600" b="1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противоречий</a:t>
            </a:r>
            <a:r>
              <a:rPr lang="en-GB" sz="16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1600" b="1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развития</a:t>
            </a:r>
            <a:r>
              <a:rPr lang="en-GB" sz="16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.</a:t>
            </a:r>
          </a:p>
          <a:p>
            <a:pPr algn="just">
              <a:lnSpc>
                <a:spcPct val="150000"/>
              </a:lnSpc>
              <a:buClr>
                <a:srgbClr val="FF00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 b="1" i="1" u="sng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1600" b="1" i="1" u="sng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третья</a:t>
            </a:r>
            <a:r>
              <a:rPr lang="en-GB" sz="1600" b="1" i="1" u="sng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1600" b="1" i="1" u="sng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задача</a:t>
            </a:r>
            <a:r>
              <a:rPr lang="en-GB" sz="1600" b="1" i="1" u="sng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16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– </a:t>
            </a:r>
            <a:r>
              <a:rPr lang="en-GB" sz="1600" b="1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со</a:t>
            </a:r>
            <a:r>
              <a:rPr lang="en-GB" sz="16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1600" b="1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способами</a:t>
            </a:r>
            <a:r>
              <a:rPr lang="en-GB" sz="16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1600" b="1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преобразования</a:t>
            </a:r>
            <a:r>
              <a:rPr lang="en-GB" sz="16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, </a:t>
            </a:r>
            <a:r>
              <a:rPr lang="en-GB" sz="1600" b="1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моделирования</a:t>
            </a:r>
            <a:r>
              <a:rPr lang="en-GB" sz="16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, </a:t>
            </a:r>
            <a:r>
              <a:rPr lang="en-GB" sz="1600" b="1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опытно-экспериментальной</a:t>
            </a:r>
            <a:r>
              <a:rPr lang="en-GB" sz="16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1600" b="1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проверки</a:t>
            </a:r>
            <a:r>
              <a:rPr lang="en-GB" sz="16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.</a:t>
            </a:r>
          </a:p>
          <a:p>
            <a:pPr algn="just">
              <a:lnSpc>
                <a:spcPct val="150000"/>
              </a:lnSpc>
              <a:buClr>
                <a:srgbClr val="FF00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 b="1" i="1" u="sng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1600" b="1" i="1" u="sng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четвертая</a:t>
            </a:r>
            <a:r>
              <a:rPr lang="en-GB" sz="1600" b="1" i="1" u="sng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1600" b="1" i="1" u="sng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задача</a:t>
            </a:r>
            <a:r>
              <a:rPr lang="en-GB" sz="1600" b="1" i="1" u="sng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16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– с </a:t>
            </a:r>
            <a:r>
              <a:rPr lang="en-GB" sz="1600" b="1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практическими</a:t>
            </a:r>
            <a:r>
              <a:rPr lang="en-GB" sz="16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1600" b="1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аспектами</a:t>
            </a:r>
            <a:r>
              <a:rPr lang="en-GB" sz="16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1600" b="1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работы</a:t>
            </a:r>
            <a:r>
              <a:rPr lang="en-GB" sz="16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, с </a:t>
            </a:r>
            <a:r>
              <a:rPr lang="en-GB" sz="1600" b="1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проблемой</a:t>
            </a:r>
            <a:r>
              <a:rPr lang="en-GB" sz="16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1600" b="1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управления</a:t>
            </a:r>
            <a:r>
              <a:rPr lang="en-GB" sz="16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1600" b="1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исследуемым</a:t>
            </a:r>
            <a:r>
              <a:rPr lang="en-GB" sz="16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1600" b="1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объектом</a:t>
            </a:r>
            <a:r>
              <a:rPr lang="en-GB" sz="16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.</a:t>
            </a:r>
            <a:endParaRPr lang="en-GB" sz="1600" b="1" dirty="0"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5113" t="9051" r="6295" b="10626"/>
          <a:stretch/>
        </p:blipFill>
        <p:spPr>
          <a:xfrm>
            <a:off x="1187624" y="1556792"/>
            <a:ext cx="6565435" cy="4464496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Клише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8493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332656"/>
            <a:ext cx="7272808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1F497D"/>
                </a:solidFill>
                <a:latin typeface="Monotype Corsiva" pitchFamily="66" charset="0"/>
                <a:ea typeface="Arial Unicode MS" pitchFamily="34" charset="-128"/>
                <a:cs typeface="Arial Unicode MS" pitchFamily="34" charset="-128"/>
              </a:rPr>
              <a:t>Методы </a:t>
            </a:r>
            <a:r>
              <a:rPr lang="en-GB" sz="3200" b="1" i="1" dirty="0" err="1" smtClean="0">
                <a:solidFill>
                  <a:srgbClr val="1F497D"/>
                </a:solidFill>
                <a:latin typeface="Monotype Corsiva" pitchFamily="66" charset="0"/>
                <a:ea typeface="Arial Unicode MS" pitchFamily="34" charset="-128"/>
                <a:cs typeface="Arial Unicode MS" pitchFamily="34" charset="-128"/>
              </a:rPr>
              <a:t>исс</a:t>
            </a:r>
            <a:r>
              <a:rPr lang="en-GB" sz="3200" b="1" i="1" dirty="0" err="1" smtClean="0">
                <a:solidFill>
                  <a:srgbClr val="376092"/>
                </a:solidFill>
                <a:latin typeface="Monotype Corsiva" pitchFamily="66" charset="0"/>
                <a:ea typeface="Arial Unicode MS" pitchFamily="34" charset="-128"/>
                <a:cs typeface="Arial Unicode MS" pitchFamily="34" charset="-128"/>
              </a:rPr>
              <a:t>ледования</a:t>
            </a:r>
            <a:r>
              <a:rPr lang="en-GB" sz="3200" dirty="0" smtClean="0">
                <a:solidFill>
                  <a:srgbClr val="376092"/>
                </a:solidFill>
                <a:latin typeface="Monotype Corsiva" pitchFamily="66" charset="0"/>
                <a:ea typeface="Arial Unicode MS" pitchFamily="34" charset="-128"/>
                <a:cs typeface="Arial Unicode MS" pitchFamily="34" charset="-128"/>
              </a:rPr>
              <a:t> </a:t>
            </a:r>
            <a:endParaRPr lang="en-GB" sz="3200" dirty="0" smtClean="0">
              <a:solidFill>
                <a:srgbClr val="000000"/>
              </a:solidFill>
              <a:latin typeface="Monotype Corsiva" pitchFamily="66" charset="0"/>
              <a:ea typeface="Arial Unicode MS" pitchFamily="34" charset="-128"/>
              <a:cs typeface="Arial Unicode MS" pitchFamily="34" charset="-128"/>
            </a:endParaRPr>
          </a:p>
          <a:p>
            <a:pPr algn="ctr"/>
            <a:r>
              <a:rPr lang="en-GB" dirty="0" smtClean="0">
                <a:solidFill>
                  <a:srgbClr val="0000FF"/>
                </a:solidFill>
                <a:latin typeface="Calibri" pitchFamily="34" charset="0"/>
              </a:rPr>
              <a:t/>
            </a:r>
            <a:br>
              <a:rPr lang="en-GB" dirty="0" smtClean="0">
                <a:solidFill>
                  <a:srgbClr val="0000FF"/>
                </a:solidFill>
                <a:latin typeface="Calibri" pitchFamily="34" charset="0"/>
              </a:rPr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628800"/>
            <a:ext cx="7848872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31788" indent="-331788">
              <a:lnSpc>
                <a:spcPct val="150000"/>
              </a:lnSpc>
              <a:spcBef>
                <a:spcPts val="600"/>
              </a:spcBef>
              <a:buClr>
                <a:srgbClr val="376092"/>
              </a:buClr>
              <a:buFont typeface="Wingdings" pitchFamily="2" charset="2"/>
              <a:buNone/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</a:pPr>
            <a:r>
              <a:rPr lang="en-GB" sz="1600" b="1" dirty="0" err="1" smtClean="0">
                <a:solidFill>
                  <a:srgbClr val="376092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Метод</a:t>
            </a:r>
            <a:r>
              <a:rPr lang="en-GB" sz="1600" b="1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–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это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способ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достижения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цели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исследования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; «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путь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постижения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,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познания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истины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,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сущности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предметов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и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явлений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 </a:t>
            </a:r>
          </a:p>
          <a:p>
            <a:pPr marL="331788" indent="-331788" algn="just">
              <a:lnSpc>
                <a:spcPct val="150000"/>
              </a:lnSpc>
              <a:spcBef>
                <a:spcPts val="600"/>
              </a:spcBef>
              <a:buClr>
                <a:srgbClr val="376092"/>
              </a:buClr>
              <a:buFont typeface="Wingdings" pitchFamily="2" charset="2"/>
              <a:buNone/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</a:pPr>
            <a:r>
              <a:rPr lang="en-GB" sz="1600" b="1" dirty="0" err="1" smtClean="0">
                <a:solidFill>
                  <a:srgbClr val="376092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Теоретические</a:t>
            </a:r>
            <a:r>
              <a:rPr lang="ru-RU" sz="1600" b="1" dirty="0" smtClean="0">
                <a:solidFill>
                  <a:srgbClr val="376092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(общенаучные)</a:t>
            </a:r>
            <a:r>
              <a:rPr lang="en-GB" sz="1600" b="1" dirty="0" smtClean="0">
                <a:solidFill>
                  <a:srgbClr val="376092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1600" b="1" dirty="0" err="1" smtClean="0">
                <a:solidFill>
                  <a:srgbClr val="376092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методы</a:t>
            </a:r>
            <a:r>
              <a:rPr lang="en-GB" sz="1600" b="1" dirty="0" smtClean="0">
                <a:solidFill>
                  <a:srgbClr val="376092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характеризуются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обобщенностью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и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абстрактностью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.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Они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определяются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по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основным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мыслительным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операциям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,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какими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являются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: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анализ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и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синтез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,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сравнение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,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абстрагирование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и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конкретизация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, 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обобщение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,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аналогия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,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моделирование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</a:p>
          <a:p>
            <a:pPr marL="331788" indent="-331788" algn="just">
              <a:lnSpc>
                <a:spcPct val="150000"/>
              </a:lnSpc>
              <a:spcBef>
                <a:spcPts val="600"/>
              </a:spcBef>
              <a:buClr>
                <a:srgbClr val="376092"/>
              </a:buClr>
              <a:buFont typeface="Wingdings" pitchFamily="2" charset="2"/>
              <a:buNone/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</a:pPr>
            <a:r>
              <a:rPr lang="en-GB" sz="1600" b="1" dirty="0" err="1" smtClean="0">
                <a:solidFill>
                  <a:srgbClr val="376092"/>
                </a:solidFill>
                <a:latin typeface="Times New Roman" pitchFamily="18" charset="0"/>
                <a:cs typeface="Times New Roman" pitchFamily="18" charset="0"/>
              </a:rPr>
              <a:t>Э</a:t>
            </a:r>
            <a:r>
              <a:rPr lang="en-GB" sz="1600" b="1" dirty="0" err="1" smtClean="0">
                <a:solidFill>
                  <a:srgbClr val="376092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мпирических</a:t>
            </a:r>
            <a:r>
              <a:rPr lang="en-GB" sz="1600" b="1" dirty="0" smtClean="0">
                <a:solidFill>
                  <a:srgbClr val="376092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 </a:t>
            </a:r>
            <a:r>
              <a:rPr lang="en-GB" sz="1600" b="1" dirty="0" err="1" smtClean="0">
                <a:solidFill>
                  <a:srgbClr val="376092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метод</a:t>
            </a:r>
            <a:r>
              <a:rPr lang="en-GB" sz="1600" b="1" dirty="0" err="1" smtClean="0">
                <a:solidFill>
                  <a:srgbClr val="376092"/>
                </a:solidFill>
                <a:latin typeface="Times New Roman" pitchFamily="18" charset="0"/>
                <a:cs typeface="Times New Roman" pitchFamily="18" charset="0"/>
              </a:rPr>
              <a:t>ы</a:t>
            </a:r>
            <a:r>
              <a:rPr lang="en-GB" sz="1600" b="1" dirty="0" smtClean="0">
                <a:solidFill>
                  <a:srgbClr val="376092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.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Предмет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эмпирического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познания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–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практика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и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результаты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ее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деятельности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.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Результаты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исследовательской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работы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на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уровне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эмпирики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выражаются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в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обобщении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полученного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опыта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,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формировании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норм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и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правил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,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получении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фактов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(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информации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)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об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объекте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,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их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анализ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и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систематизация</a:t>
            </a:r>
            <a:endParaRPr lang="en-GB" sz="1600" dirty="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1052736"/>
            <a:ext cx="7272808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buClr>
                <a:srgbClr val="FF00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000" b="1" dirty="0" err="1" smtClean="0">
                <a:solidFill>
                  <a:srgbClr val="FF0000"/>
                </a:solidFill>
                <a:latin typeface="Arial" charset="0"/>
              </a:rPr>
              <a:t>Общенаучные</a:t>
            </a:r>
            <a:r>
              <a:rPr lang="en-GB" sz="2000" b="1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GB" sz="2000" b="1" dirty="0" err="1" smtClean="0">
                <a:solidFill>
                  <a:srgbClr val="FF0000"/>
                </a:solidFill>
                <a:latin typeface="Arial" charset="0"/>
              </a:rPr>
              <a:t>методы</a:t>
            </a:r>
            <a:r>
              <a:rPr lang="en-GB" sz="2000" b="1" dirty="0" smtClean="0">
                <a:solidFill>
                  <a:srgbClr val="FF0000"/>
                </a:solidFill>
                <a:latin typeface="Arial" charset="0"/>
              </a:rPr>
              <a:t>:</a:t>
            </a:r>
          </a:p>
          <a:p>
            <a:pPr>
              <a:lnSpc>
                <a:spcPct val="100000"/>
              </a:lnSpc>
              <a:buClr>
                <a:srgbClr val="FF0000"/>
              </a:buClr>
              <a:buFont typeface="Arial Unicode MS" pitchFamily="34" charset="-128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 err="1" smtClean="0">
                <a:solidFill>
                  <a:srgbClr val="FF0000"/>
                </a:solidFill>
              </a:rPr>
              <a:t>Наблюдение</a:t>
            </a:r>
            <a:r>
              <a:rPr lang="en-GB" dirty="0" smtClean="0">
                <a:solidFill>
                  <a:srgbClr val="FF0000"/>
                </a:solidFill>
              </a:rPr>
              <a:t>,                 </a:t>
            </a:r>
            <a:r>
              <a:rPr lang="en-GB" dirty="0" err="1" smtClean="0">
                <a:solidFill>
                  <a:srgbClr val="FF0000"/>
                </a:solidFill>
              </a:rPr>
              <a:t>Эксперимент</a:t>
            </a:r>
            <a:r>
              <a:rPr lang="en-GB" dirty="0" smtClean="0">
                <a:solidFill>
                  <a:srgbClr val="FF0000"/>
                </a:solidFill>
              </a:rPr>
              <a:t>, </a:t>
            </a:r>
          </a:p>
          <a:p>
            <a:pPr>
              <a:lnSpc>
                <a:spcPct val="100000"/>
              </a:lnSpc>
              <a:buClr>
                <a:srgbClr val="FF0000"/>
              </a:buClr>
              <a:buFont typeface="Arial Unicode MS" pitchFamily="34" charset="-128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 err="1" smtClean="0">
                <a:solidFill>
                  <a:srgbClr val="FF0000"/>
                </a:solidFill>
              </a:rPr>
              <a:t>Анализ</a:t>
            </a:r>
            <a:r>
              <a:rPr lang="en-GB" dirty="0" smtClean="0">
                <a:solidFill>
                  <a:srgbClr val="FF0000"/>
                </a:solidFill>
              </a:rPr>
              <a:t>,                          </a:t>
            </a:r>
            <a:r>
              <a:rPr lang="en-GB" dirty="0" err="1" smtClean="0">
                <a:solidFill>
                  <a:srgbClr val="FF0000"/>
                </a:solidFill>
              </a:rPr>
              <a:t>Синтез</a:t>
            </a:r>
            <a:r>
              <a:rPr lang="en-GB" dirty="0" smtClean="0">
                <a:solidFill>
                  <a:srgbClr val="FF0000"/>
                </a:solidFill>
              </a:rPr>
              <a:t>,</a:t>
            </a:r>
          </a:p>
          <a:p>
            <a:pPr>
              <a:lnSpc>
                <a:spcPct val="100000"/>
              </a:lnSpc>
              <a:buClr>
                <a:srgbClr val="FF0000"/>
              </a:buClr>
              <a:buFont typeface="Arial Unicode MS" pitchFamily="34" charset="-128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 err="1" smtClean="0">
                <a:solidFill>
                  <a:srgbClr val="FF0000"/>
                </a:solidFill>
              </a:rPr>
              <a:t>Индукция</a:t>
            </a:r>
            <a:r>
              <a:rPr lang="en-GB" dirty="0" smtClean="0">
                <a:solidFill>
                  <a:srgbClr val="FF0000"/>
                </a:solidFill>
              </a:rPr>
              <a:t>,                       </a:t>
            </a:r>
            <a:r>
              <a:rPr lang="en-GB" dirty="0" err="1" smtClean="0">
                <a:solidFill>
                  <a:srgbClr val="FF0000"/>
                </a:solidFill>
              </a:rPr>
              <a:t>Дедукция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</a:p>
          <a:p>
            <a:pPr>
              <a:lnSpc>
                <a:spcPct val="100000"/>
              </a:lnSpc>
              <a:buClr>
                <a:srgbClr val="FF0000"/>
              </a:buClr>
              <a:buFont typeface="Arial Unicode MS" pitchFamily="34" charset="-128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 err="1" smtClean="0">
                <a:solidFill>
                  <a:srgbClr val="FF0000"/>
                </a:solidFill>
              </a:rPr>
              <a:t>Моделирование</a:t>
            </a:r>
            <a:r>
              <a:rPr lang="en-GB" dirty="0" smtClean="0">
                <a:solidFill>
                  <a:srgbClr val="FF0000"/>
                </a:solidFill>
              </a:rPr>
              <a:t> и </a:t>
            </a:r>
            <a:r>
              <a:rPr lang="en-GB" dirty="0" err="1" smtClean="0">
                <a:solidFill>
                  <a:srgbClr val="FF0000"/>
                </a:solidFill>
              </a:rPr>
              <a:t>др</a:t>
            </a:r>
            <a:r>
              <a:rPr lang="en-GB" dirty="0" smtClean="0">
                <a:solidFill>
                  <a:srgbClr val="FF0000"/>
                </a:solidFill>
              </a:rPr>
              <a:t>.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27784" y="2578687"/>
            <a:ext cx="7632848" cy="4279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31788" indent="-331788">
              <a:lnSpc>
                <a:spcPct val="81000"/>
              </a:lnSpc>
              <a:spcBef>
                <a:spcPts val="450"/>
              </a:spcBef>
              <a:buClr>
                <a:srgbClr val="376092"/>
              </a:buClr>
              <a:buFont typeface="Wingdings" pitchFamily="2" charset="2"/>
              <a:buNone/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</a:pPr>
            <a:r>
              <a:rPr lang="en-GB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en-GB" dirty="0" err="1" smtClean="0">
                <a:solidFill>
                  <a:srgbClr val="0070C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атематические</a:t>
            </a:r>
            <a:r>
              <a:rPr lang="en-GB" dirty="0" smtClean="0">
                <a:solidFill>
                  <a:srgbClr val="0070C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dirty="0" err="1" smtClean="0">
                <a:solidFill>
                  <a:srgbClr val="0070C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методы</a:t>
            </a:r>
            <a:r>
              <a:rPr lang="en-GB" dirty="0" smtClean="0">
                <a:solidFill>
                  <a:srgbClr val="0070C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endParaRPr lang="en-GB" sz="1200" dirty="0" smtClean="0">
              <a:solidFill>
                <a:srgbClr val="0070C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marL="331788" indent="-331788">
              <a:lnSpc>
                <a:spcPct val="75000"/>
              </a:lnSpc>
              <a:spcBef>
                <a:spcPts val="450"/>
              </a:spcBef>
              <a:buFont typeface="Arial" charset="0"/>
              <a:buChar char="•"/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</a:pPr>
            <a:r>
              <a:rPr lang="en-GB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Статистические</a:t>
            </a: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методы</a:t>
            </a:r>
            <a:endParaRPr lang="en-GB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31788" indent="-331788">
              <a:lnSpc>
                <a:spcPct val="75000"/>
              </a:lnSpc>
              <a:spcBef>
                <a:spcPts val="450"/>
              </a:spcBef>
              <a:buFont typeface="Arial" charset="0"/>
              <a:buChar char="•"/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</a:pPr>
            <a:r>
              <a:rPr lang="en-GB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Методы</a:t>
            </a: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GB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модели</a:t>
            </a: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теории</a:t>
            </a: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графов</a:t>
            </a: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GB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сетевого</a:t>
            </a: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моделирования</a:t>
            </a:r>
            <a:endParaRPr lang="en-GB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31788" indent="-331788">
              <a:lnSpc>
                <a:spcPct val="75000"/>
              </a:lnSpc>
              <a:spcBef>
                <a:spcPts val="450"/>
              </a:spcBef>
              <a:buFont typeface="Arial" charset="0"/>
              <a:buChar char="•"/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</a:pPr>
            <a:r>
              <a:rPr lang="en-GB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Методы</a:t>
            </a: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GB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модели</a:t>
            </a: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динамического</a:t>
            </a: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программирования</a:t>
            </a:r>
            <a:endParaRPr lang="en-GB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31788" indent="-331788">
              <a:lnSpc>
                <a:spcPct val="75000"/>
              </a:lnSpc>
              <a:spcBef>
                <a:spcPts val="450"/>
              </a:spcBef>
              <a:buFont typeface="Arial" charset="0"/>
              <a:buChar char="•"/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</a:pPr>
            <a:r>
              <a:rPr lang="en-GB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Методы</a:t>
            </a: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GB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модели</a:t>
            </a: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массового</a:t>
            </a: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обслуживания</a:t>
            </a:r>
            <a:endParaRPr lang="en-GB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31788" indent="-331788">
              <a:lnSpc>
                <a:spcPct val="75000"/>
              </a:lnSpc>
              <a:spcBef>
                <a:spcPts val="450"/>
              </a:spcBef>
              <a:buFont typeface="Arial" charset="0"/>
              <a:buChar char="•"/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</a:pPr>
            <a:r>
              <a:rPr lang="en-GB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Метод</a:t>
            </a: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визуализации</a:t>
            </a: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данных</a:t>
            </a: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GB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функции</a:t>
            </a: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графики</a:t>
            </a: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31788" indent="-331788">
              <a:lnSpc>
                <a:spcPct val="75000"/>
              </a:lnSpc>
              <a:spcBef>
                <a:spcPts val="450"/>
              </a:spcBef>
              <a:buFont typeface="Arial" charset="0"/>
              <a:buChar char="•"/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</a:pPr>
            <a:endParaRPr lang="ru-RU" sz="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75000"/>
              </a:lnSpc>
              <a:spcBef>
                <a:spcPts val="450"/>
              </a:spcBef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</a:pP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Методы исторического исследования</a:t>
            </a:r>
          </a:p>
          <a:p>
            <a:pPr marL="285750" indent="-285750">
              <a:lnSpc>
                <a:spcPct val="75000"/>
              </a:lnSpc>
              <a:spcBef>
                <a:spcPts val="450"/>
              </a:spcBef>
              <a:buFont typeface="Arial" panose="020B0604020202020204" pitchFamily="34" charset="0"/>
              <a:buChar char="•"/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</a:pPr>
            <a:r>
              <a:rPr lang="ru-RU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Нарративный</a:t>
            </a:r>
            <a:endParaRPr lang="ru-RU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lnSpc>
                <a:spcPct val="75000"/>
              </a:lnSpc>
              <a:spcBef>
                <a:spcPts val="450"/>
              </a:spcBef>
              <a:buFont typeface="Arial" panose="020B0604020202020204" pitchFamily="34" charset="0"/>
              <a:buChar char="•"/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Историко-генетический</a:t>
            </a:r>
          </a:p>
          <a:p>
            <a:pPr marL="285750" indent="-285750">
              <a:lnSpc>
                <a:spcPct val="75000"/>
              </a:lnSpc>
              <a:spcBef>
                <a:spcPts val="450"/>
              </a:spcBef>
              <a:buFont typeface="Arial" panose="020B0604020202020204" pitchFamily="34" charset="0"/>
              <a:buChar char="•"/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Историко-сравнительный</a:t>
            </a:r>
          </a:p>
          <a:p>
            <a:pPr marL="285750" indent="-285750">
              <a:lnSpc>
                <a:spcPct val="75000"/>
              </a:lnSpc>
              <a:spcBef>
                <a:spcPts val="450"/>
              </a:spcBef>
              <a:buFont typeface="Arial" panose="020B0604020202020204" pitchFamily="34" charset="0"/>
              <a:buChar char="•"/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Историко-типологический</a:t>
            </a:r>
          </a:p>
          <a:p>
            <a:pPr marL="285750" indent="-285750">
              <a:lnSpc>
                <a:spcPct val="75000"/>
              </a:lnSpc>
              <a:spcBef>
                <a:spcPts val="450"/>
              </a:spcBef>
              <a:buFont typeface="Arial" panose="020B0604020202020204" pitchFamily="34" charset="0"/>
              <a:buChar char="•"/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Структурный</a:t>
            </a:r>
          </a:p>
          <a:p>
            <a:pPr marL="285750" indent="-285750">
              <a:lnSpc>
                <a:spcPct val="75000"/>
              </a:lnSpc>
              <a:spcBef>
                <a:spcPts val="450"/>
              </a:spcBef>
              <a:buFont typeface="Arial" panose="020B0604020202020204" pitchFamily="34" charset="0"/>
              <a:buChar char="•"/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Историко-системный</a:t>
            </a:r>
          </a:p>
          <a:p>
            <a:pPr marL="285750" indent="-285750">
              <a:lnSpc>
                <a:spcPct val="75000"/>
              </a:lnSpc>
              <a:spcBef>
                <a:spcPts val="450"/>
              </a:spcBef>
              <a:buFont typeface="Arial" panose="020B0604020202020204" pitchFamily="34" charset="0"/>
              <a:buChar char="•"/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етроспективный</a:t>
            </a:r>
          </a:p>
          <a:p>
            <a:pPr>
              <a:lnSpc>
                <a:spcPct val="75000"/>
              </a:lnSpc>
              <a:spcBef>
                <a:spcPts val="450"/>
              </a:spcBef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</a:pPr>
            <a:endParaRPr lang="en-GB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31640" y="332656"/>
            <a:ext cx="7272808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1F497D"/>
                </a:solidFill>
                <a:latin typeface="Monotype Corsiva" pitchFamily="66" charset="0"/>
                <a:ea typeface="Arial Unicode MS" pitchFamily="34" charset="-128"/>
                <a:cs typeface="Arial Unicode MS" pitchFamily="34" charset="-128"/>
              </a:rPr>
              <a:t>Методы </a:t>
            </a:r>
            <a:r>
              <a:rPr lang="en-GB" sz="3200" b="1" i="1" dirty="0" err="1" smtClean="0">
                <a:solidFill>
                  <a:srgbClr val="1F497D"/>
                </a:solidFill>
                <a:latin typeface="Monotype Corsiva" pitchFamily="66" charset="0"/>
                <a:ea typeface="Arial Unicode MS" pitchFamily="34" charset="-128"/>
                <a:cs typeface="Arial Unicode MS" pitchFamily="34" charset="-128"/>
              </a:rPr>
              <a:t>исс</a:t>
            </a:r>
            <a:r>
              <a:rPr lang="en-GB" sz="3200" b="1" i="1" dirty="0" err="1" smtClean="0">
                <a:solidFill>
                  <a:srgbClr val="376092"/>
                </a:solidFill>
                <a:latin typeface="Monotype Corsiva" pitchFamily="66" charset="0"/>
                <a:ea typeface="Arial Unicode MS" pitchFamily="34" charset="-128"/>
                <a:cs typeface="Arial Unicode MS" pitchFamily="34" charset="-128"/>
              </a:rPr>
              <a:t>ледования</a:t>
            </a:r>
            <a:r>
              <a:rPr lang="en-GB" sz="3200" dirty="0" smtClean="0">
                <a:solidFill>
                  <a:srgbClr val="376092"/>
                </a:solidFill>
                <a:latin typeface="Monotype Corsiva" pitchFamily="66" charset="0"/>
                <a:ea typeface="Arial Unicode MS" pitchFamily="34" charset="-128"/>
                <a:cs typeface="Arial Unicode MS" pitchFamily="34" charset="-128"/>
              </a:rPr>
              <a:t> </a:t>
            </a:r>
            <a:endParaRPr lang="en-GB" sz="3200" dirty="0" smtClean="0">
              <a:solidFill>
                <a:srgbClr val="000000"/>
              </a:solidFill>
              <a:latin typeface="Monotype Corsiva" pitchFamily="66" charset="0"/>
              <a:ea typeface="Arial Unicode MS" pitchFamily="34" charset="-128"/>
              <a:cs typeface="Arial Unicode MS" pitchFamily="34" charset="-128"/>
            </a:endParaRPr>
          </a:p>
          <a:p>
            <a:pPr algn="ctr"/>
            <a:r>
              <a:rPr lang="en-GB" dirty="0" smtClean="0">
                <a:solidFill>
                  <a:srgbClr val="0000FF"/>
                </a:solidFill>
                <a:latin typeface="Calibri" pitchFamily="34" charset="0"/>
              </a:rPr>
              <a:t/>
            </a:r>
            <a:br>
              <a:rPr lang="en-GB" dirty="0" smtClean="0">
                <a:solidFill>
                  <a:srgbClr val="0000FF"/>
                </a:solidFill>
                <a:latin typeface="Calibri" pitchFamily="34" charset="0"/>
              </a:rPr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196752"/>
            <a:ext cx="828092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Р</a:t>
            </a:r>
            <a:r>
              <a:rPr lang="en-GB" sz="2000" b="1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абота</a:t>
            </a:r>
            <a:r>
              <a:rPr lang="en-GB" sz="2000" b="1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2000" b="1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име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е</a:t>
            </a:r>
            <a:r>
              <a:rPr lang="en-GB" sz="2000" b="1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т  </a:t>
            </a:r>
            <a:r>
              <a:rPr lang="en-GB" sz="2000" b="1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определ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ё</a:t>
            </a:r>
            <a:r>
              <a:rPr lang="en-GB" sz="2000" b="1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нную</a:t>
            </a:r>
            <a:r>
              <a:rPr lang="en-GB" sz="2000" b="1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2000" b="1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структуру</a:t>
            </a:r>
            <a:r>
              <a:rPr lang="en-GB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GB" sz="16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- </a:t>
            </a:r>
            <a:r>
              <a:rPr lang="en-GB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Титульный</a:t>
            </a: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лист</a:t>
            </a: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</a:p>
          <a:p>
            <a:pPr>
              <a:lnSpc>
                <a:spcPct val="15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- </a:t>
            </a:r>
            <a:r>
              <a:rPr lang="en-GB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Оглавление</a:t>
            </a: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(</a:t>
            </a:r>
            <a:r>
              <a:rPr lang="en-GB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план</a:t>
            </a: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работы</a:t>
            </a: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)</a:t>
            </a:r>
          </a:p>
          <a:p>
            <a:pPr>
              <a:lnSpc>
                <a:spcPct val="15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- </a:t>
            </a:r>
            <a:r>
              <a:rPr lang="en-GB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Введение</a:t>
            </a: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(</a:t>
            </a:r>
            <a:r>
              <a:rPr lang="en-GB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анализ</a:t>
            </a: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литературы</a:t>
            </a: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,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проблемы</a:t>
            </a: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,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актуальность, </a:t>
            </a:r>
            <a:r>
              <a:rPr lang="en-GB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гипотеза</a:t>
            </a: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,  </a:t>
            </a:r>
            <a:r>
              <a:rPr lang="en-GB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цели</a:t>
            </a: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, </a:t>
            </a:r>
            <a:r>
              <a:rPr lang="en-GB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задачи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, объект, предмет исследования, ход исследования</a:t>
            </a: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)</a:t>
            </a:r>
          </a:p>
          <a:p>
            <a:pPr>
              <a:lnSpc>
                <a:spcPct val="15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- </a:t>
            </a:r>
            <a:r>
              <a:rPr lang="en-GB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Основная</a:t>
            </a: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(</a:t>
            </a:r>
            <a:r>
              <a:rPr lang="en-GB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содержательная</a:t>
            </a: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) </a:t>
            </a:r>
            <a:r>
              <a:rPr lang="en-GB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часть</a:t>
            </a: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по</a:t>
            </a: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разделам</a:t>
            </a: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, </a:t>
            </a:r>
          </a:p>
          <a:p>
            <a:pPr>
              <a:lnSpc>
                <a:spcPct val="15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 </a:t>
            </a:r>
            <a:r>
              <a:rPr lang="en-GB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главам</a:t>
            </a: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(в </a:t>
            </a:r>
            <a:r>
              <a:rPr lang="en-GB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соответствии</a:t>
            </a: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с </a:t>
            </a:r>
            <a:r>
              <a:rPr lang="en-GB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задачами</a:t>
            </a: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)</a:t>
            </a:r>
          </a:p>
          <a:p>
            <a:pPr>
              <a:lnSpc>
                <a:spcPct val="15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- </a:t>
            </a:r>
            <a:r>
              <a:rPr lang="en-GB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Выводы</a:t>
            </a: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по</a:t>
            </a: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каждой</a:t>
            </a: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главе</a:t>
            </a:r>
            <a:endParaRPr lang="en-GB" dirty="0" smtClean="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>
              <a:lnSpc>
                <a:spcPct val="15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GB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en-GB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аключение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(связана напрямую с задачами работы)</a:t>
            </a:r>
            <a:endParaRPr lang="en-GB" dirty="0" smtClean="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en-GB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иблиографического</a:t>
            </a: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спис</a:t>
            </a:r>
            <a:r>
              <a:rPr lang="en-GB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ок</a:t>
            </a: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ru-RU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Приложение</a:t>
            </a: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  (</a:t>
            </a:r>
            <a:r>
              <a:rPr lang="en-GB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графики</a:t>
            </a: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, </a:t>
            </a:r>
            <a:r>
              <a:rPr lang="en-GB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схемы</a:t>
            </a: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,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и</a:t>
            </a:r>
            <a:r>
              <a:rPr lang="en-GB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ллюстрации</a:t>
            </a: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,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т</a:t>
            </a:r>
            <a:r>
              <a:rPr lang="en-GB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аблицы</a:t>
            </a: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) </a:t>
            </a:r>
            <a:endParaRPr lang="en-GB" dirty="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31640" y="332656"/>
            <a:ext cx="7272808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1F497D"/>
                </a:solidFill>
                <a:latin typeface="Monotype Corsiva" pitchFamily="66" charset="0"/>
                <a:ea typeface="Arial Unicode MS" pitchFamily="34" charset="-128"/>
                <a:cs typeface="Arial Unicode MS" pitchFamily="34" charset="-128"/>
              </a:rPr>
              <a:t>Оформление работы</a:t>
            </a:r>
            <a:endParaRPr lang="en-GB" sz="3200" dirty="0" smtClean="0">
              <a:solidFill>
                <a:srgbClr val="000000"/>
              </a:solidFill>
              <a:latin typeface="Monotype Corsiva" pitchFamily="66" charset="0"/>
              <a:ea typeface="Arial Unicode MS" pitchFamily="34" charset="-128"/>
              <a:cs typeface="Arial Unicode MS" pitchFamily="34" charset="-128"/>
            </a:endParaRPr>
          </a:p>
          <a:p>
            <a:pPr algn="ctr"/>
            <a:r>
              <a:rPr lang="en-GB" dirty="0" smtClean="0">
                <a:solidFill>
                  <a:srgbClr val="0000FF"/>
                </a:solidFill>
                <a:latin typeface="Calibri" pitchFamily="34" charset="0"/>
              </a:rPr>
              <a:t/>
            </a:r>
            <a:br>
              <a:rPr lang="en-GB" dirty="0" smtClean="0">
                <a:solidFill>
                  <a:srgbClr val="0000FF"/>
                </a:solidFill>
                <a:latin typeface="Calibri" pitchFamily="34" charset="0"/>
              </a:rPr>
            </a:b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3932" t="7476" r="1569" b="9050"/>
          <a:stretch/>
        </p:blipFill>
        <p:spPr>
          <a:xfrm>
            <a:off x="1043608" y="404664"/>
            <a:ext cx="7934467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157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Библиографический список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 smtClean="0"/>
              <a:t>Библиографический список оформляется в соответствии с требованиями ВАК</a:t>
            </a:r>
            <a:endParaRPr lang="ru-RU" dirty="0"/>
          </a:p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www.vak.org.by/bibliographicDescription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 rotWithShape="1">
          <a:blip r:embed="rId3"/>
          <a:srcRect l="24858" t="27647" r="21652" b="3261"/>
          <a:stretch/>
        </p:blipFill>
        <p:spPr>
          <a:xfrm>
            <a:off x="4351928" y="1446644"/>
            <a:ext cx="4357388" cy="450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463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988839"/>
            <a:ext cx="7408333" cy="4392489"/>
          </a:xfrm>
        </p:spPr>
        <p:txBody>
          <a:bodyPr>
            <a:normAutofit fontScale="47500" lnSpcReduction="20000"/>
          </a:bodyPr>
          <a:lstStyle/>
          <a:p>
            <a:r>
              <a:rPr lang="ru-RU" sz="3600" dirty="0" smtClean="0"/>
              <a:t>Тема не соответствует содержанию</a:t>
            </a:r>
          </a:p>
          <a:p>
            <a:r>
              <a:rPr lang="ru-RU" sz="3600" dirty="0" smtClean="0"/>
              <a:t>Работа – не исследование, а реферат</a:t>
            </a:r>
          </a:p>
          <a:p>
            <a:r>
              <a:rPr lang="ru-RU" sz="3600" dirty="0" smtClean="0"/>
              <a:t>Работа – компиляция фрагментов научной литературы</a:t>
            </a:r>
          </a:p>
          <a:p>
            <a:r>
              <a:rPr lang="ru-RU" sz="3600" dirty="0" smtClean="0"/>
              <a:t>Цель и задачи не соответствуют ходу исследования</a:t>
            </a:r>
          </a:p>
          <a:p>
            <a:r>
              <a:rPr lang="ru-RU" sz="3600" dirty="0" smtClean="0"/>
              <a:t>Методы исследования не ясны авторам </a:t>
            </a:r>
            <a:r>
              <a:rPr lang="ru-RU" sz="3600" dirty="0" smtClean="0"/>
              <a:t>исследования</a:t>
            </a:r>
          </a:p>
          <a:p>
            <a:r>
              <a:rPr lang="ru-RU" sz="3600" dirty="0" smtClean="0"/>
              <a:t>Автор исследования недостаточно глубоко ознакомился с терминологией, использованной в работе</a:t>
            </a:r>
          </a:p>
          <a:p>
            <a:r>
              <a:rPr lang="ru-RU" sz="3600" dirty="0" smtClean="0"/>
              <a:t>Заключение не содержит выводов о проделанной работе, не дает представления реализованы ли цели и задачи</a:t>
            </a:r>
            <a:endParaRPr lang="ru-RU" sz="3600" dirty="0" smtClean="0"/>
          </a:p>
          <a:p>
            <a:r>
              <a:rPr lang="ru-RU" sz="3600" dirty="0" smtClean="0"/>
              <a:t>Работа оформлена неверно</a:t>
            </a:r>
          </a:p>
          <a:p>
            <a:r>
              <a:rPr lang="ru-RU" sz="3600" dirty="0" smtClean="0"/>
              <a:t>Защита работы осуществляется лицом, который не имел отношения к ходу </a:t>
            </a:r>
            <a:r>
              <a:rPr lang="ru-RU" sz="3600" dirty="0" smtClean="0"/>
              <a:t>исследования</a:t>
            </a:r>
          </a:p>
          <a:p>
            <a:r>
              <a:rPr lang="ru-RU" sz="3600" dirty="0" smtClean="0"/>
              <a:t>Работа написана на одном языке, а защита и ответы на вопросы осуществляется на другом языке</a:t>
            </a:r>
          </a:p>
          <a:p>
            <a:endParaRPr lang="ru-RU" sz="2800" dirty="0" smtClean="0"/>
          </a:p>
          <a:p>
            <a:pPr marL="0" indent="0">
              <a:buNone/>
            </a:pPr>
            <a:endParaRPr lang="ru-RU" sz="2800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338328"/>
            <a:ext cx="8147248" cy="930432"/>
          </a:xfrm>
        </p:spPr>
        <p:txBody>
          <a:bodyPr/>
          <a:lstStyle/>
          <a:p>
            <a:r>
              <a:rPr lang="ru-RU" dirty="0" smtClean="0"/>
              <a:t>Ошибки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1496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284" t="12060" r="2447" b="20764"/>
          <a:stretch/>
        </p:blipFill>
        <p:spPr>
          <a:xfrm>
            <a:off x="295706" y="1400194"/>
            <a:ext cx="8552587" cy="482453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6591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Лайфхак - оформление литературы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327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8133" r="1633" b="3907"/>
          <a:stretch/>
        </p:blipFill>
        <p:spPr>
          <a:xfrm>
            <a:off x="683568" y="908720"/>
            <a:ext cx="8063616" cy="547260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Лайфхак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9494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0178" r="360" b="35728"/>
          <a:stretch/>
        </p:blipFill>
        <p:spPr>
          <a:xfrm>
            <a:off x="192152" y="1446644"/>
            <a:ext cx="8709170" cy="378255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Лайфхак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711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628800"/>
            <a:ext cx="824440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-  </a:t>
            </a:r>
            <a:r>
              <a:rPr lang="en-GB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Оно</a:t>
            </a: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должно</a:t>
            </a: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строго</a:t>
            </a: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соответствовать</a:t>
            </a: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заявленной</a:t>
            </a: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теме</a:t>
            </a: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.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 -  </a:t>
            </a:r>
            <a:r>
              <a:rPr lang="en-GB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Ответьте</a:t>
            </a: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на</a:t>
            </a: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вопрос</a:t>
            </a: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 «</a:t>
            </a:r>
            <a:r>
              <a:rPr lang="en-GB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Почему</a:t>
            </a: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Вы</a:t>
            </a: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выбрали</a:t>
            </a: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именно</a:t>
            </a: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эту</a:t>
            </a: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тему</a:t>
            </a: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?»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 -  </a:t>
            </a:r>
            <a:r>
              <a:rPr lang="en-GB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Раскройте</a:t>
            </a: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её</a:t>
            </a: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актуальность</a:t>
            </a: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 и </a:t>
            </a:r>
            <a:r>
              <a:rPr lang="en-GB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значимость</a:t>
            </a: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для</a:t>
            </a: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себя</a:t>
            </a: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 и </a:t>
            </a:r>
            <a:r>
              <a:rPr lang="en-GB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для</a:t>
            </a: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 ... </a:t>
            </a:r>
            <a:r>
              <a:rPr lang="en-GB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Обоснуйте</a:t>
            </a: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это</a:t>
            </a: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.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 -  </a:t>
            </a:r>
            <a:r>
              <a:rPr lang="en-GB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Предъявите</a:t>
            </a: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гипотез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у.</a:t>
            </a:r>
            <a:endParaRPr lang="en-GB" dirty="0" smtClean="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150000"/>
              </a:lnSpc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 -  </a:t>
            </a:r>
            <a:r>
              <a:rPr lang="en-GB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Представьте</a:t>
            </a: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цели</a:t>
            </a: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 и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задачи</a:t>
            </a: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работы</a:t>
            </a: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.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 -  </a:t>
            </a:r>
            <a:r>
              <a:rPr lang="en-GB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Назовите</a:t>
            </a: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какие</a:t>
            </a: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методы</a:t>
            </a: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исследования</a:t>
            </a: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использованы</a:t>
            </a: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Вами</a:t>
            </a: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 и </a:t>
            </a:r>
            <a:r>
              <a:rPr lang="en-GB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как</a:t>
            </a: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его</a:t>
            </a: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проводили</a:t>
            </a: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.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 -  </a:t>
            </a:r>
            <a:r>
              <a:rPr lang="en-GB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Сообщите</a:t>
            </a: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что</a:t>
            </a: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самого</a:t>
            </a: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важного</a:t>
            </a: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 и </a:t>
            </a:r>
            <a:r>
              <a:rPr lang="en-GB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интересного</a:t>
            </a: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принесла</a:t>
            </a: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Вам</a:t>
            </a: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работа</a:t>
            </a: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.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 -  </a:t>
            </a:r>
            <a:r>
              <a:rPr lang="en-GB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Чётко</a:t>
            </a: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сформулируйте</a:t>
            </a: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выводы</a:t>
            </a: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.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Они</a:t>
            </a: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обязательно</a:t>
            </a: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должны</a:t>
            </a: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быть</a:t>
            </a: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связаны</a:t>
            </a: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 с </a:t>
            </a:r>
            <a:r>
              <a:rPr lang="en-GB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целями</a:t>
            </a: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 и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задачами</a:t>
            </a: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работы</a:t>
            </a: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   </a:t>
            </a:r>
            <a:endParaRPr lang="en-GB" dirty="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Text Box 1"/>
          <p:cNvSpPr txBox="1">
            <a:spLocks noChangeArrowheads="1"/>
          </p:cNvSpPr>
          <p:nvPr/>
        </p:nvSpPr>
        <p:spPr bwMode="auto">
          <a:xfrm>
            <a:off x="971600" y="332656"/>
            <a:ext cx="7920038" cy="1081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>
              <a:lnSpc>
                <a:spcPct val="93000"/>
              </a:lnSpc>
              <a:buClr>
                <a:srgbClr val="FF00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200" b="1" dirty="0" err="1">
                <a:solidFill>
                  <a:srgbClr val="002060"/>
                </a:solidFill>
                <a:latin typeface="Monotype Corsiva" pitchFamily="66" charset="0"/>
              </a:rPr>
              <a:t>Основные</a:t>
            </a:r>
            <a:r>
              <a:rPr lang="en-GB" sz="3200" b="1" dirty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Monotype Corsiva" pitchFamily="66" charset="0"/>
              </a:rPr>
              <a:t>требования</a:t>
            </a:r>
            <a:r>
              <a:rPr lang="en-GB" sz="3200" b="1" dirty="0">
                <a:solidFill>
                  <a:srgbClr val="002060"/>
                </a:solidFill>
                <a:latin typeface="Monotype Corsiva" pitchFamily="66" charset="0"/>
              </a:rPr>
              <a:t> к </a:t>
            </a:r>
            <a:r>
              <a:rPr lang="en-GB" sz="3200" b="1" dirty="0" err="1" smtClean="0">
                <a:solidFill>
                  <a:srgbClr val="002060"/>
                </a:solidFill>
                <a:latin typeface="Monotype Corsiva" pitchFamily="66" charset="0"/>
              </a:rPr>
              <a:t>выступлению</a:t>
            </a:r>
            <a:endParaRPr lang="en-GB" sz="3200" b="1" dirty="0">
              <a:solidFill>
                <a:srgbClr val="002060"/>
              </a:solidFill>
              <a:latin typeface="Monotype Corsiva" pitchFamily="66" charset="0"/>
            </a:endParaRPr>
          </a:p>
          <a:p>
            <a:pPr algn="ctr">
              <a:lnSpc>
                <a:spcPct val="93000"/>
              </a:lnSpc>
              <a:buClr>
                <a:srgbClr val="FF00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1196752"/>
            <a:ext cx="756084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-  </a:t>
            </a:r>
            <a:r>
              <a:rPr lang="en-GB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Говорите</a:t>
            </a: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убеждённо</a:t>
            </a: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GB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чётко</a:t>
            </a: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 и </a:t>
            </a:r>
            <a:r>
              <a:rPr lang="en-GB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громко</a:t>
            </a: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.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 -  </a:t>
            </a:r>
            <a:r>
              <a:rPr lang="en-GB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Сообщая</a:t>
            </a: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наиболее</a:t>
            </a: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важную</a:t>
            </a: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информацию</a:t>
            </a: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говорите</a:t>
            </a: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: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    “Я </a:t>
            </a:r>
            <a:r>
              <a:rPr lang="en-GB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подчёркиваю</a:t>
            </a: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...  </a:t>
            </a:r>
            <a:r>
              <a:rPr lang="en-GB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Хотел</a:t>
            </a: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бы</a:t>
            </a: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заметить</a:t>
            </a: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,  </a:t>
            </a:r>
            <a:r>
              <a:rPr lang="en-GB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что</a:t>
            </a: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...  Я </a:t>
            </a:r>
            <a:r>
              <a:rPr lang="en-GB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акцентирую</a:t>
            </a: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Ваше</a:t>
            </a: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внимание</a:t>
            </a: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GB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что</a:t>
            </a: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“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 -  </a:t>
            </a:r>
            <a:r>
              <a:rPr lang="en-GB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Ваше</a:t>
            </a: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исследование</a:t>
            </a: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 – </a:t>
            </a:r>
            <a:r>
              <a:rPr lang="en-GB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это</a:t>
            </a: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совместный</a:t>
            </a: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труд</a:t>
            </a: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 с </a:t>
            </a:r>
            <a:r>
              <a:rPr lang="en-GB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научным</a:t>
            </a: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руководителем</a:t>
            </a: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GB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поэтому</a:t>
            </a: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говорите</a:t>
            </a: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чаще</a:t>
            </a: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: “</a:t>
            </a:r>
            <a:r>
              <a:rPr lang="en-GB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Наше</a:t>
            </a: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исследование</a:t>
            </a: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... </a:t>
            </a:r>
            <a:r>
              <a:rPr lang="en-GB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Мы</a:t>
            </a: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пришли</a:t>
            </a: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 в </a:t>
            </a:r>
            <a:r>
              <a:rPr lang="en-GB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выводу</a:t>
            </a: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... </a:t>
            </a:r>
            <a:r>
              <a:rPr lang="en-GB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Нами</a:t>
            </a: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было</a:t>
            </a: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сделано</a:t>
            </a: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...”  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 -  </a:t>
            </a:r>
            <a:r>
              <a:rPr lang="en-GB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Не</a:t>
            </a: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уходите</a:t>
            </a: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от</a:t>
            </a: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заданной</a:t>
            </a: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темы</a:t>
            </a: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.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 -  </a:t>
            </a:r>
            <a:r>
              <a:rPr lang="en-GB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Приветствуйте</a:t>
            </a: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слушателей</a:t>
            </a: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 и </a:t>
            </a:r>
            <a:r>
              <a:rPr lang="en-GB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жюри</a:t>
            </a: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 в </a:t>
            </a:r>
            <a:r>
              <a:rPr lang="en-GB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начале</a:t>
            </a: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 и  </a:t>
            </a:r>
            <a:r>
              <a:rPr lang="en-GB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благодарите</a:t>
            </a: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за</a:t>
            </a: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внимание</a:t>
            </a: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 в </a:t>
            </a:r>
            <a:r>
              <a:rPr lang="en-GB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конце</a:t>
            </a: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речи</a:t>
            </a: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.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 -  </a:t>
            </a:r>
            <a:r>
              <a:rPr lang="en-GB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Интересно</a:t>
            </a: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GB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когда</a:t>
            </a: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выступающий</a:t>
            </a: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говорит</a:t>
            </a: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 о  </a:t>
            </a:r>
            <a:r>
              <a:rPr lang="en-GB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мыслях</a:t>
            </a: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возникших</a:t>
            </a: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после</a:t>
            </a: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завершения</a:t>
            </a: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работы</a:t>
            </a: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. </a:t>
            </a:r>
            <a:r>
              <a:rPr lang="en-GB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Озвучивает</a:t>
            </a: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 “</a:t>
            </a:r>
            <a:r>
              <a:rPr lang="en-GB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последействие</a:t>
            </a: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“.</a:t>
            </a:r>
            <a:endParaRPr lang="en-GB" dirty="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11032" y="404664"/>
            <a:ext cx="6005170" cy="5588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3000"/>
              </a:lnSpc>
              <a:buClr>
                <a:srgbClr val="FF00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200" b="1" dirty="0" err="1" smtClean="0">
                <a:solidFill>
                  <a:srgbClr val="002060"/>
                </a:solidFill>
                <a:latin typeface="Monotype Corsiva" pitchFamily="66" charset="0"/>
              </a:rPr>
              <a:t>Основные</a:t>
            </a:r>
            <a:r>
              <a:rPr lang="en-GB" sz="32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en-GB" sz="3200" b="1" dirty="0" err="1" smtClean="0">
                <a:solidFill>
                  <a:srgbClr val="002060"/>
                </a:solidFill>
                <a:latin typeface="Monotype Corsiva" pitchFamily="66" charset="0"/>
              </a:rPr>
              <a:t>требования</a:t>
            </a:r>
            <a:r>
              <a:rPr lang="en-GB" sz="3200" b="1" dirty="0" smtClean="0">
                <a:solidFill>
                  <a:srgbClr val="002060"/>
                </a:solidFill>
                <a:latin typeface="Monotype Corsiva" pitchFamily="66" charset="0"/>
              </a:rPr>
              <a:t> к </a:t>
            </a:r>
            <a:r>
              <a:rPr lang="en-GB" sz="3200" b="1" dirty="0" err="1" smtClean="0">
                <a:solidFill>
                  <a:srgbClr val="002060"/>
                </a:solidFill>
                <a:latin typeface="Monotype Corsiva" pitchFamily="66" charset="0"/>
              </a:rPr>
              <a:t>выступлению</a:t>
            </a:r>
            <a:endParaRPr lang="en-GB" sz="32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Придумайте максимальное количество вопросов, которые могут возникнуть у членов жюри, и продумайте ответы на них.</a:t>
            </a:r>
          </a:p>
          <a:p>
            <a:r>
              <a:rPr lang="ru-RU" dirty="0" smtClean="0"/>
              <a:t>Подготовьте ребенка к вопросу, на который ответ не продуман. Например, «Ваш вопрос очень интересен. Он натолкнул меня на хорошую идею. И пока я не готов дать на него ответ, но надеюсь, что в дальнейшем исследовании он найдет свое отражение»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74638"/>
            <a:ext cx="7571184" cy="1143000"/>
          </a:xfrm>
        </p:spPr>
        <p:txBody>
          <a:bodyPr/>
          <a:lstStyle/>
          <a:p>
            <a:r>
              <a:rPr lang="ru-RU" dirty="0" smtClean="0"/>
              <a:t>Предупрежден - вооружен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1558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Читабельность</a:t>
            </a:r>
          </a:p>
          <a:p>
            <a:r>
              <a:rPr lang="ru-RU" dirty="0" smtClean="0"/>
              <a:t>Краткость</a:t>
            </a:r>
          </a:p>
          <a:p>
            <a:r>
              <a:rPr lang="ru-RU" dirty="0" smtClean="0"/>
              <a:t>Информативность</a:t>
            </a:r>
          </a:p>
          <a:p>
            <a:r>
              <a:rPr lang="ru-RU" dirty="0" smtClean="0"/>
              <a:t>Единый формат</a:t>
            </a:r>
          </a:p>
          <a:p>
            <a:r>
              <a:rPr lang="ru-RU" dirty="0" smtClean="0"/>
              <a:t>Умеренность анимации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Требования к презентации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4838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1143000"/>
          </a:xfrm>
        </p:spPr>
        <p:txBody>
          <a:bodyPr/>
          <a:lstStyle/>
          <a:p>
            <a:r>
              <a:rPr lang="ru-RU" dirty="0" smtClean="0"/>
              <a:t>Правила толковой презентации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t="28534" r="7029" b="23920"/>
          <a:stretch/>
        </p:blipFill>
        <p:spPr>
          <a:xfrm>
            <a:off x="1259632" y="1525246"/>
            <a:ext cx="5760640" cy="2209527"/>
          </a:xfrm>
          <a:prstGeom prst="rect">
            <a:avLst/>
          </a:prstGeom>
        </p:spPr>
      </p:pic>
      <p:pic>
        <p:nvPicPr>
          <p:cNvPr id="8" name="Объект 7"/>
          <p:cNvPicPr>
            <a:picLocks noGrp="1" noChangeAspect="1"/>
          </p:cNvPicPr>
          <p:nvPr>
            <p:ph sz="quarter" idx="14"/>
          </p:nvPr>
        </p:nvPicPr>
        <p:blipFill rotWithShape="1">
          <a:blip r:embed="rId3"/>
          <a:srcRect t="30666" r="2338"/>
          <a:stretch/>
        </p:blipFill>
        <p:spPr>
          <a:xfrm>
            <a:off x="1259632" y="3741264"/>
            <a:ext cx="5400600" cy="2668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592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67744" y="2276872"/>
            <a:ext cx="4525422" cy="2403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3000"/>
              </a:lnSpc>
              <a:buClr>
                <a:srgbClr val="FF00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8000" b="1" dirty="0" smtClean="0">
                <a:solidFill>
                  <a:srgbClr val="002060"/>
                </a:solidFill>
                <a:latin typeface="Monotype Corsiva" pitchFamily="66" charset="0"/>
              </a:rPr>
              <a:t>Спасибо за внимание!</a:t>
            </a:r>
            <a:endParaRPr lang="en-GB" sz="80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27584" y="188640"/>
            <a:ext cx="831641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 err="1" smtClean="0">
                <a:solidFill>
                  <a:srgbClr val="002060"/>
                </a:solidFill>
                <a:latin typeface="Monotype Corsiva" pitchFamily="66" charset="0"/>
                <a:ea typeface="Arial Unicode MS" pitchFamily="34" charset="-128"/>
                <a:cs typeface="Microsoft Sans Serif" pitchFamily="34" charset="0"/>
              </a:rPr>
              <a:t>Научно-исследовательская</a:t>
            </a:r>
            <a:r>
              <a:rPr lang="en-GB" sz="3200" b="1" dirty="0" smtClean="0">
                <a:solidFill>
                  <a:srgbClr val="002060"/>
                </a:solidFill>
                <a:latin typeface="Monotype Corsiva" pitchFamily="66" charset="0"/>
                <a:ea typeface="Arial Unicode MS" pitchFamily="34" charset="-128"/>
                <a:cs typeface="Microsoft Sans Serif" pitchFamily="34" charset="0"/>
              </a:rPr>
              <a:t> </a:t>
            </a:r>
            <a:r>
              <a:rPr lang="en-GB" sz="3200" b="1" dirty="0" err="1" smtClean="0">
                <a:solidFill>
                  <a:srgbClr val="002060"/>
                </a:solidFill>
                <a:latin typeface="Monotype Corsiva" pitchFamily="66" charset="0"/>
                <a:ea typeface="Arial Unicode MS" pitchFamily="34" charset="-128"/>
                <a:cs typeface="Microsoft Sans Serif" pitchFamily="34" charset="0"/>
              </a:rPr>
              <a:t>работа</a:t>
            </a:r>
            <a:r>
              <a:rPr lang="en-GB" sz="3200" b="1" dirty="0" smtClean="0">
                <a:solidFill>
                  <a:srgbClr val="002060"/>
                </a:solidFill>
                <a:latin typeface="Monotype Corsiva" pitchFamily="66" charset="0"/>
                <a:ea typeface="Arial Unicode MS" pitchFamily="34" charset="-128"/>
                <a:cs typeface="Microsoft Sans Serif" pitchFamily="34" charset="0"/>
              </a:rPr>
              <a:t> </a:t>
            </a:r>
            <a:r>
              <a:rPr lang="en-GB" sz="3200" b="1" dirty="0" err="1" smtClean="0">
                <a:solidFill>
                  <a:srgbClr val="002060"/>
                </a:solidFill>
                <a:latin typeface="Monotype Corsiva" pitchFamily="66" charset="0"/>
                <a:ea typeface="Arial Unicode MS" pitchFamily="34" charset="-128"/>
                <a:cs typeface="Microsoft Sans Serif" pitchFamily="34" charset="0"/>
              </a:rPr>
              <a:t>школьников</a:t>
            </a:r>
            <a:r>
              <a:rPr lang="en-GB" sz="3200" b="1" dirty="0" smtClean="0">
                <a:solidFill>
                  <a:srgbClr val="002060"/>
                </a:solidFill>
                <a:latin typeface="Monotype Corsiva" pitchFamily="66" charset="0"/>
                <a:ea typeface="Arial Unicode MS" pitchFamily="34" charset="-128"/>
                <a:cs typeface="Microsoft Sans Serif" pitchFamily="34" charset="0"/>
              </a:rPr>
              <a:t> </a:t>
            </a:r>
            <a:br>
              <a:rPr lang="en-GB" sz="3200" b="1" dirty="0" smtClean="0">
                <a:solidFill>
                  <a:srgbClr val="002060"/>
                </a:solidFill>
                <a:latin typeface="Monotype Corsiva" pitchFamily="66" charset="0"/>
                <a:ea typeface="Arial Unicode MS" pitchFamily="34" charset="-128"/>
                <a:cs typeface="Microsoft Sans Serif" pitchFamily="34" charset="0"/>
              </a:rPr>
            </a:br>
            <a:r>
              <a:rPr lang="en-GB" sz="3200" b="1" dirty="0" err="1" smtClean="0">
                <a:solidFill>
                  <a:srgbClr val="002060"/>
                </a:solidFill>
                <a:latin typeface="Monotype Corsiva" pitchFamily="66" charset="0"/>
                <a:ea typeface="Arial Unicode MS" pitchFamily="34" charset="-128"/>
                <a:cs typeface="Microsoft Sans Serif" pitchFamily="34" charset="0"/>
              </a:rPr>
              <a:t>Методические</a:t>
            </a:r>
            <a:r>
              <a:rPr lang="en-GB" sz="3200" b="1" dirty="0" smtClean="0">
                <a:solidFill>
                  <a:srgbClr val="002060"/>
                </a:solidFill>
                <a:latin typeface="Monotype Corsiva" pitchFamily="66" charset="0"/>
                <a:ea typeface="Arial Unicode MS" pitchFamily="34" charset="-128"/>
                <a:cs typeface="Microsoft Sans Serif" pitchFamily="34" charset="0"/>
              </a:rPr>
              <a:t> </a:t>
            </a:r>
            <a:r>
              <a:rPr lang="en-GB" sz="3200" b="1" dirty="0" err="1" smtClean="0">
                <a:solidFill>
                  <a:srgbClr val="002060"/>
                </a:solidFill>
                <a:latin typeface="Monotype Corsiva" pitchFamily="66" charset="0"/>
                <a:ea typeface="Arial Unicode MS" pitchFamily="34" charset="-128"/>
                <a:cs typeface="Microsoft Sans Serif" pitchFamily="34" charset="0"/>
              </a:rPr>
              <a:t>рекомендации</a:t>
            </a:r>
            <a:r>
              <a:rPr lang="en-GB" sz="3200" dirty="0" smtClean="0">
                <a:solidFill>
                  <a:srgbClr val="002060"/>
                </a:solidFill>
                <a:latin typeface="Monotype Corsiva" pitchFamily="66" charset="0"/>
                <a:ea typeface="Arial Unicode MS" pitchFamily="34" charset="-128"/>
                <a:cs typeface="Microsoft Sans Serif" pitchFamily="34" charset="0"/>
              </a:rPr>
              <a:t>.</a:t>
            </a:r>
            <a:endParaRPr lang="ru-RU" sz="3200" dirty="0">
              <a:solidFill>
                <a:srgbClr val="002060"/>
              </a:solidFill>
              <a:latin typeface="Monotype Corsiva" pitchFamily="66" charset="0"/>
              <a:cs typeface="Microsoft Sans Serif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99592" y="1484784"/>
            <a:ext cx="7128792" cy="43447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31788" indent="-331788">
              <a:lnSpc>
                <a:spcPct val="150000"/>
              </a:lnSpc>
              <a:spcBef>
                <a:spcPts val="500"/>
              </a:spcBef>
              <a:buClr>
                <a:srgbClr val="FF0000"/>
              </a:buClr>
              <a:buFont typeface="Arial" charset="0"/>
              <a:buChar char="•"/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</a:pPr>
            <a:r>
              <a:rPr lang="en-GB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Как </a:t>
            </a:r>
            <a:r>
              <a:rPr lang="en-GB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подготовить</a:t>
            </a:r>
            <a:r>
              <a:rPr lang="en-GB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научно-исследовательскую</a:t>
            </a:r>
            <a:r>
              <a:rPr lang="en-GB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работу</a:t>
            </a:r>
            <a:r>
              <a:rPr lang="en-GB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331788" indent="-331788">
              <a:lnSpc>
                <a:spcPct val="150000"/>
              </a:lnSpc>
              <a:spcBef>
                <a:spcPts val="500"/>
              </a:spcBef>
              <a:buFont typeface="Arial" charset="0"/>
              <a:buChar char="•"/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</a:pPr>
            <a:r>
              <a:rPr lang="en-GB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Как </a:t>
            </a:r>
            <a:r>
              <a:rPr lang="en-GB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проводить</a:t>
            </a:r>
            <a:r>
              <a:rPr lang="en-GB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научное</a:t>
            </a:r>
            <a:r>
              <a:rPr lang="en-GB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исследование</a:t>
            </a:r>
            <a:r>
              <a:rPr lang="en-GB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331788" indent="-331788">
              <a:lnSpc>
                <a:spcPct val="150000"/>
              </a:lnSpc>
              <a:spcBef>
                <a:spcPts val="500"/>
              </a:spcBef>
              <a:buFont typeface="Arial" charset="0"/>
              <a:buChar char="•"/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</a:pPr>
            <a:r>
              <a:rPr lang="en-GB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Как </a:t>
            </a:r>
            <a:r>
              <a:rPr lang="en-GB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определить</a:t>
            </a:r>
            <a:r>
              <a:rPr lang="en-GB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и  </a:t>
            </a:r>
            <a:r>
              <a:rPr lang="en-GB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уточнить</a:t>
            </a:r>
            <a:r>
              <a:rPr lang="en-GB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GB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тему</a:t>
            </a:r>
            <a:r>
              <a:rPr lang="en-GB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331788" indent="-331788">
              <a:lnSpc>
                <a:spcPct val="150000"/>
              </a:lnSpc>
              <a:spcBef>
                <a:spcPts val="500"/>
              </a:spcBef>
              <a:buFont typeface="Arial" charset="0"/>
              <a:buChar char="•"/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</a:pPr>
            <a:r>
              <a:rPr lang="en-GB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Как  </a:t>
            </a:r>
            <a:r>
              <a:rPr lang="en-GB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изучать</a:t>
            </a:r>
            <a:r>
              <a:rPr lang="en-GB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GB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литературу</a:t>
            </a:r>
            <a:r>
              <a:rPr lang="en-GB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331788" indent="-331788">
              <a:lnSpc>
                <a:spcPct val="150000"/>
              </a:lnSpc>
              <a:spcBef>
                <a:spcPts val="500"/>
              </a:spcBef>
              <a:buFont typeface="Arial" charset="0"/>
              <a:buChar char="•"/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</a:pPr>
            <a:r>
              <a:rPr lang="en-GB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Как  </a:t>
            </a:r>
            <a:r>
              <a:rPr lang="en-GB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определить</a:t>
            </a:r>
            <a:r>
              <a:rPr lang="en-GB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GB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гипотезу</a:t>
            </a:r>
            <a:r>
              <a:rPr lang="en-GB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331788" indent="-331788">
              <a:lnSpc>
                <a:spcPct val="150000"/>
              </a:lnSpc>
              <a:spcBef>
                <a:spcPts val="500"/>
              </a:spcBef>
              <a:buFont typeface="Arial" charset="0"/>
              <a:buChar char="•"/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</a:pPr>
            <a:r>
              <a:rPr lang="en-GB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Как  </a:t>
            </a:r>
            <a:r>
              <a:rPr lang="en-GB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сформулировать</a:t>
            </a:r>
            <a:r>
              <a:rPr lang="en-GB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en-GB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GB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en-GB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исследования</a:t>
            </a:r>
            <a:r>
              <a:rPr lang="en-GB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331788" indent="-331788">
              <a:lnSpc>
                <a:spcPct val="150000"/>
              </a:lnSpc>
              <a:spcBef>
                <a:spcPts val="500"/>
              </a:spcBef>
              <a:buFont typeface="Arial" charset="0"/>
              <a:buChar char="•"/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</a:pPr>
            <a:r>
              <a:rPr lang="en-GB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Как  </a:t>
            </a:r>
            <a:r>
              <a:rPr lang="en-GB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определить</a:t>
            </a:r>
            <a:r>
              <a:rPr lang="en-GB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GB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методы</a:t>
            </a:r>
            <a:r>
              <a:rPr lang="en-GB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исследования</a:t>
            </a:r>
            <a:r>
              <a:rPr lang="en-GB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331788" indent="-331788">
              <a:lnSpc>
                <a:spcPct val="150000"/>
              </a:lnSpc>
              <a:spcBef>
                <a:spcPts val="500"/>
              </a:spcBef>
              <a:buFont typeface="Arial" charset="0"/>
              <a:buChar char="•"/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</a:pPr>
            <a:r>
              <a:rPr lang="en-GB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Как </a:t>
            </a:r>
            <a:r>
              <a:rPr lang="en-GB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оформить</a:t>
            </a:r>
            <a:r>
              <a:rPr lang="en-GB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GB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работу</a:t>
            </a:r>
            <a:r>
              <a:rPr lang="en-GB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331788" indent="-331788">
              <a:lnSpc>
                <a:spcPct val="150000"/>
              </a:lnSpc>
              <a:spcBef>
                <a:spcPts val="500"/>
              </a:spcBef>
              <a:buFont typeface="Arial" charset="0"/>
              <a:buChar char="•"/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</a:pPr>
            <a:r>
              <a:rPr lang="en-GB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Какие</a:t>
            </a:r>
            <a:r>
              <a:rPr lang="en-GB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требования</a:t>
            </a:r>
            <a:r>
              <a:rPr lang="en-GB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к  </a:t>
            </a:r>
            <a:r>
              <a:rPr lang="en-GB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защите</a:t>
            </a:r>
            <a:r>
              <a:rPr lang="en-GB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результатов</a:t>
            </a:r>
            <a:r>
              <a:rPr lang="en-GB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исследования</a:t>
            </a:r>
            <a:r>
              <a:rPr lang="en-GB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GB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836712"/>
            <a:ext cx="7008440" cy="5256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4032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332656"/>
            <a:ext cx="727280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 smtClean="0">
                <a:solidFill>
                  <a:srgbClr val="002060"/>
                </a:solidFill>
                <a:latin typeface="Monotype Corsiva" pitchFamily="66" charset="0"/>
              </a:rPr>
              <a:t>Как </a:t>
            </a:r>
            <a:r>
              <a:rPr lang="en-GB" sz="3200" b="1" dirty="0" err="1" smtClean="0">
                <a:solidFill>
                  <a:srgbClr val="002060"/>
                </a:solidFill>
                <a:latin typeface="Monotype Corsiva" pitchFamily="66" charset="0"/>
              </a:rPr>
              <a:t>подготовить</a:t>
            </a:r>
            <a:r>
              <a:rPr lang="en-GB" sz="32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en-GB" sz="3200" b="1" dirty="0" err="1" smtClean="0">
                <a:solidFill>
                  <a:srgbClr val="002060"/>
                </a:solidFill>
                <a:latin typeface="Monotype Corsiva" pitchFamily="66" charset="0"/>
              </a:rPr>
              <a:t>научное</a:t>
            </a:r>
            <a:r>
              <a:rPr lang="en-GB" sz="3200" b="1" dirty="0" smtClean="0">
                <a:solidFill>
                  <a:srgbClr val="002060"/>
                </a:solidFill>
                <a:latin typeface="Monotype Corsiva" pitchFamily="66" charset="0"/>
              </a:rPr>
              <a:t>  </a:t>
            </a:r>
            <a:r>
              <a:rPr lang="en-GB" sz="3200" b="1" dirty="0" err="1" smtClean="0">
                <a:solidFill>
                  <a:srgbClr val="002060"/>
                </a:solidFill>
                <a:latin typeface="Monotype Corsiva" pitchFamily="66" charset="0"/>
              </a:rPr>
              <a:t>исследование</a:t>
            </a:r>
            <a:r>
              <a:rPr lang="en-GB" sz="3200" b="1" dirty="0" smtClean="0">
                <a:solidFill>
                  <a:srgbClr val="002060"/>
                </a:solidFill>
                <a:latin typeface="Monotype Corsiva" pitchFamily="66" charset="0"/>
              </a:rPr>
              <a:t>?</a:t>
            </a:r>
            <a:r>
              <a:rPr lang="en-GB" dirty="0" smtClean="0">
                <a:solidFill>
                  <a:srgbClr val="0000FF"/>
                </a:solidFill>
                <a:latin typeface="Calibri" pitchFamily="34" charset="0"/>
              </a:rPr>
              <a:t> </a:t>
            </a:r>
            <a:br>
              <a:rPr lang="en-GB" dirty="0" smtClean="0">
                <a:solidFill>
                  <a:srgbClr val="0000FF"/>
                </a:solidFill>
                <a:latin typeface="Calibri" pitchFamily="34" charset="0"/>
              </a:rPr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1844824"/>
            <a:ext cx="756084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Определение</a:t>
            </a:r>
            <a:r>
              <a:rPr lang="en-GB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объектной</a:t>
            </a:r>
            <a:r>
              <a:rPr lang="en-GB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области</a:t>
            </a:r>
            <a:r>
              <a:rPr lang="en-GB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объекта</a:t>
            </a:r>
            <a:r>
              <a:rPr lang="en-GB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GB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предмета</a:t>
            </a:r>
            <a:r>
              <a:rPr lang="en-GB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исследования</a:t>
            </a:r>
            <a:endParaRPr lang="ru-RU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Выбор</a:t>
            </a:r>
            <a:r>
              <a:rPr lang="en-GB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GB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формулировка</a:t>
            </a:r>
            <a:r>
              <a:rPr lang="en-GB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темы</a:t>
            </a:r>
            <a:r>
              <a:rPr lang="en-GB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проблемы</a:t>
            </a:r>
            <a:r>
              <a:rPr lang="en-GB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GB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обоснование</a:t>
            </a:r>
            <a:r>
              <a:rPr lang="en-GB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их</a:t>
            </a:r>
            <a:r>
              <a:rPr lang="en-GB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актуальности</a:t>
            </a:r>
            <a:endParaRPr lang="en-GB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Изучение</a:t>
            </a:r>
            <a:r>
              <a:rPr lang="en-GB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научной</a:t>
            </a:r>
            <a:r>
              <a:rPr lang="en-GB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литературы</a:t>
            </a:r>
            <a:r>
              <a:rPr lang="en-GB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первоисточников</a:t>
            </a:r>
            <a:r>
              <a:rPr lang="en-GB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сбор</a:t>
            </a:r>
            <a:r>
              <a:rPr lang="en-GB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информации</a:t>
            </a:r>
            <a:r>
              <a:rPr lang="en-GB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GB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информации</a:t>
            </a:r>
            <a:r>
              <a:rPr lang="en-GB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 и </a:t>
            </a:r>
            <a:r>
              <a:rPr lang="en-GB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уточнение</a:t>
            </a:r>
            <a:r>
              <a:rPr lang="en-GB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темы</a:t>
            </a:r>
            <a:r>
              <a:rPr lang="en-GB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Формулирование</a:t>
            </a:r>
            <a:r>
              <a:rPr lang="en-GB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гипотезы</a:t>
            </a:r>
            <a:r>
              <a:rPr lang="en-GB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Формулирование</a:t>
            </a:r>
            <a:r>
              <a:rPr lang="en-GB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цели</a:t>
            </a:r>
            <a:r>
              <a:rPr lang="en-GB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GB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задач</a:t>
            </a:r>
            <a:r>
              <a:rPr lang="en-GB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исследования</a:t>
            </a:r>
            <a:r>
              <a:rPr lang="en-GB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412776"/>
            <a:ext cx="8496944" cy="4745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Clr>
                <a:srgbClr val="376092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b="1" i="1" dirty="0" smtClean="0">
              <a:solidFill>
                <a:srgbClr val="0000FF"/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150000"/>
              </a:lnSpc>
              <a:buClr>
                <a:srgbClr val="376092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 b="1" i="1" dirty="0" err="1" smtClean="0">
                <a:solidFill>
                  <a:srgbClr val="0000FF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Объектная</a:t>
            </a:r>
            <a:r>
              <a:rPr lang="en-GB" sz="1600" b="1" i="1" dirty="0" smtClean="0">
                <a:solidFill>
                  <a:srgbClr val="0000FF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1600" b="1" i="1" dirty="0" err="1" smtClean="0">
                <a:solidFill>
                  <a:srgbClr val="0000FF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область</a:t>
            </a:r>
            <a:r>
              <a:rPr lang="en-GB" sz="1600" b="1" i="1" dirty="0" smtClean="0">
                <a:solidFill>
                  <a:srgbClr val="0000FF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1600" b="1" i="1" dirty="0" err="1" smtClean="0">
                <a:solidFill>
                  <a:srgbClr val="0000FF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исследования</a:t>
            </a:r>
            <a:r>
              <a:rPr lang="en-GB" sz="16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—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это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сфера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науки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и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практики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, в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которой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находится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объект</a:t>
            </a:r>
            <a:endParaRPr lang="en-GB" sz="16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Clr>
                <a:srgbClr val="376092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 b="1" i="1" dirty="0" err="1" smtClean="0">
                <a:solidFill>
                  <a:srgbClr val="0000FF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Объект</a:t>
            </a:r>
            <a:r>
              <a:rPr lang="en-GB" sz="1600" b="1" i="1" dirty="0" smtClean="0">
                <a:solidFill>
                  <a:srgbClr val="0000FF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1600" b="1" i="1" dirty="0" err="1" smtClean="0">
                <a:solidFill>
                  <a:srgbClr val="0000FF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исследования</a:t>
            </a:r>
            <a:r>
              <a:rPr lang="en-GB" sz="1600" dirty="0" smtClean="0">
                <a:solidFill>
                  <a:srgbClr val="376092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—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это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определенный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процесс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или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явление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действительности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,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порождающее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проблемную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ситуацию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, 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своеобразный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носитель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проблемы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,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то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,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на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что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направлена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исследовательская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деятельность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  <a:buClr>
                <a:srgbClr val="376092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 b="1" i="1" dirty="0" err="1" smtClean="0">
                <a:solidFill>
                  <a:srgbClr val="0000FF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Предмет</a:t>
            </a:r>
            <a:r>
              <a:rPr lang="en-GB" sz="1600" b="1" i="1" dirty="0" smtClean="0">
                <a:solidFill>
                  <a:srgbClr val="0000FF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1600" b="1" i="1" dirty="0" err="1" smtClean="0">
                <a:solidFill>
                  <a:srgbClr val="0000FF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исследования</a:t>
            </a:r>
            <a:r>
              <a:rPr lang="en-GB" sz="1600" dirty="0" smtClean="0">
                <a:solidFill>
                  <a:srgbClr val="0000FF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—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это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конкретная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часть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объекта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,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внутри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которой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ведется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поиск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. </a:t>
            </a:r>
            <a:endParaRPr lang="ru-RU" sz="1600" dirty="0" smtClean="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>
              <a:lnSpc>
                <a:spcPct val="150000"/>
              </a:lnSpc>
              <a:buClr>
                <a:srgbClr val="376092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каждом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объекте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можно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выделять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несколько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предметов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исследования</a:t>
            </a:r>
            <a:endParaRPr lang="ru-RU" sz="16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Clr>
                <a:srgbClr val="1F497D"/>
              </a:buClr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 b="1" i="1" dirty="0" err="1" smtClean="0">
                <a:solidFill>
                  <a:srgbClr val="0000FF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Тема</a:t>
            </a:r>
            <a:r>
              <a:rPr lang="en-GB" sz="16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исследования</a:t>
            </a:r>
            <a:r>
              <a:rPr lang="en-GB" sz="1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объект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изучения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, в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определенном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аспекте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,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характерном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для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данной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работы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.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Она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«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указывает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на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предмет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изучения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, а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ключевое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слово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или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словосочетание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в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теме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указывает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на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его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объект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».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теме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отражается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проблема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ее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характерных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чертах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  <a:buClr>
                <a:srgbClr val="1F497D"/>
              </a:buClr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Удачная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точная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смысловом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отношении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формулировка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темы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уточняет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проблему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очерчивает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рамки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исследования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Тема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конкретизирует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основной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замысел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создавая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тем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самым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предпосылки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успеха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работы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целом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31640" y="260648"/>
            <a:ext cx="727280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  <a:t>Основные понятия</a:t>
            </a:r>
            <a:r>
              <a:rPr lang="en-GB" dirty="0" smtClean="0">
                <a:solidFill>
                  <a:srgbClr val="0000FF"/>
                </a:solidFill>
                <a:latin typeface="Calibri" pitchFamily="34" charset="0"/>
              </a:rPr>
              <a:t/>
            </a:r>
            <a:br>
              <a:rPr lang="en-GB" dirty="0" smtClean="0">
                <a:solidFill>
                  <a:srgbClr val="0000FF"/>
                </a:solidFill>
                <a:latin typeface="Calibri" pitchFamily="34" charset="0"/>
              </a:rPr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332656"/>
            <a:ext cx="727280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 smtClean="0">
                <a:solidFill>
                  <a:srgbClr val="002060"/>
                </a:solidFill>
                <a:latin typeface="Monotype Corsiva" pitchFamily="66" charset="0"/>
              </a:rPr>
              <a:t>Как </a:t>
            </a:r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  <a:t> выбрать тему?</a:t>
            </a:r>
            <a:r>
              <a:rPr lang="en-GB" dirty="0" smtClean="0">
                <a:solidFill>
                  <a:srgbClr val="0000FF"/>
                </a:solidFill>
                <a:latin typeface="Calibri" pitchFamily="34" charset="0"/>
              </a:rPr>
              <a:t/>
            </a:r>
            <a:br>
              <a:rPr lang="en-GB" dirty="0" smtClean="0">
                <a:solidFill>
                  <a:srgbClr val="0000FF"/>
                </a:solidFill>
                <a:latin typeface="Calibri" pitchFamily="34" charset="0"/>
              </a:rPr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052736"/>
            <a:ext cx="885698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376092"/>
              </a:buClr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b="1" dirty="0" err="1" smtClean="0">
                <a:solidFill>
                  <a:srgbClr val="376092"/>
                </a:solidFill>
                <a:latin typeface="Times New Roman" pitchFamily="18" charset="0"/>
                <a:cs typeface="Times New Roman" pitchFamily="18" charset="0"/>
              </a:rPr>
              <a:t>Инсайт</a:t>
            </a:r>
            <a:r>
              <a:rPr lang="ru-RU" sz="1600" b="1" dirty="0" smtClean="0">
                <a:solidFill>
                  <a:srgbClr val="376092"/>
                </a:solidFill>
                <a:latin typeface="Times New Roman" pitchFamily="18" charset="0"/>
                <a:cs typeface="Times New Roman" pitchFamily="18" charset="0"/>
              </a:rPr>
              <a:t> (озарение) - </a:t>
            </a:r>
            <a:r>
              <a:rPr lang="ru-RU" sz="1600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внезапное понимание, </a:t>
            </a:r>
            <a:r>
              <a:rPr lang="ru-RU" sz="16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выводимое из прошлого </a:t>
            </a:r>
            <a:r>
              <a:rPr lang="ru-RU" sz="1600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опыта. </a:t>
            </a:r>
            <a:endParaRPr lang="ru-RU" sz="1600" b="1" dirty="0" smtClean="0">
              <a:solidFill>
                <a:srgbClr val="376092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lnSpc>
                <a:spcPct val="150000"/>
              </a:lnSpc>
              <a:buClr>
                <a:srgbClr val="376092"/>
              </a:buClr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b="1" dirty="0" smtClean="0">
                <a:solidFill>
                  <a:srgbClr val="376092"/>
                </a:solidFill>
                <a:latin typeface="Times New Roman" pitchFamily="18" charset="0"/>
                <a:cs typeface="Times New Roman" pitchFamily="18" charset="0"/>
              </a:rPr>
              <a:t>Ремейк - а</a:t>
            </a:r>
            <a:r>
              <a:rPr lang="en-GB" sz="1600" b="1" dirty="0" err="1" smtClean="0">
                <a:solidFill>
                  <a:srgbClr val="376092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налитически</a:t>
            </a:r>
            <a:r>
              <a:rPr lang="ru-RU" sz="1600" b="1" dirty="0" err="1" smtClean="0">
                <a:solidFill>
                  <a:srgbClr val="376092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й</a:t>
            </a:r>
            <a:r>
              <a:rPr lang="en-GB" sz="1600" b="1" dirty="0" smtClean="0">
                <a:solidFill>
                  <a:srgbClr val="376092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1600" b="1" dirty="0" err="1" smtClean="0">
                <a:solidFill>
                  <a:srgbClr val="376092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обзор</a:t>
            </a:r>
            <a:r>
              <a:rPr lang="en-GB" sz="1600" b="1" dirty="0" smtClean="0">
                <a:solidFill>
                  <a:srgbClr val="376092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достижений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той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или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иной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научной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области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под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авторством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компетентных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специалистов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, применяя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принцип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1600" b="1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повторения</a:t>
            </a:r>
            <a:r>
              <a:rPr lang="ru-RU" sz="1600" b="1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уже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проведенных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исследований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,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но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с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использованием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усовершенствованных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методов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исследования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,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которые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позволили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бы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уточнить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и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расширить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имеющиеся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знания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об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объекте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и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предмете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, а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также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проверить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их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.</a:t>
            </a:r>
            <a:endParaRPr lang="ru-RU" sz="1600" dirty="0" smtClean="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marL="285750" indent="-285750">
              <a:lnSpc>
                <a:spcPct val="150000"/>
              </a:lnSpc>
              <a:buClr>
                <a:srgbClr val="376092"/>
              </a:buClr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b="1" dirty="0" smtClean="0">
                <a:solidFill>
                  <a:srgbClr val="376092"/>
                </a:solidFill>
                <a:latin typeface="Times New Roman" pitchFamily="18" charset="0"/>
                <a:cs typeface="Times New Roman" pitchFamily="18" charset="0"/>
              </a:rPr>
              <a:t>Погружение - по</a:t>
            </a:r>
            <a:r>
              <a:rPr lang="en-GB" sz="1600" b="1" dirty="0" err="1" smtClean="0">
                <a:solidFill>
                  <a:srgbClr val="376092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исковый</a:t>
            </a:r>
            <a:r>
              <a:rPr lang="en-GB" sz="1600" b="1" dirty="0" smtClean="0">
                <a:solidFill>
                  <a:srgbClr val="376092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1600" b="1" dirty="0" err="1" smtClean="0">
                <a:solidFill>
                  <a:srgbClr val="376092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способ</a:t>
            </a:r>
            <a:r>
              <a:rPr lang="en-GB" sz="1600" b="1" dirty="0" smtClean="0">
                <a:solidFill>
                  <a:srgbClr val="376092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.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Он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предусматривает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ознакомление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исследователя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 с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первоисточниками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: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специальной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литературой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,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новейшими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работами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в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той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или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иной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научной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отрасли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, и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формировании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темы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на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основе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анализа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актуальных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проблем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этих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отраслей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или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дисциплин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.</a:t>
            </a:r>
            <a:endParaRPr lang="en-GB" sz="1600" dirty="0" smtClean="0">
              <a:solidFill>
                <a:srgbClr val="376092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lnSpc>
                <a:spcPct val="150000"/>
              </a:lnSpc>
              <a:buClr>
                <a:srgbClr val="376092"/>
              </a:buClr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b="1" dirty="0" err="1" smtClean="0">
                <a:solidFill>
                  <a:srgbClr val="376092"/>
                </a:solidFill>
                <a:latin typeface="Times New Roman" pitchFamily="18" charset="0"/>
                <a:cs typeface="Times New Roman" pitchFamily="18" charset="0"/>
              </a:rPr>
              <a:t>Самсамыч</a:t>
            </a:r>
            <a:r>
              <a:rPr lang="ru-RU" sz="1600" b="1" dirty="0" smtClean="0">
                <a:solidFill>
                  <a:srgbClr val="376092"/>
                </a:solidFill>
                <a:latin typeface="Times New Roman" pitchFamily="18" charset="0"/>
                <a:cs typeface="Times New Roman" pitchFamily="18" charset="0"/>
              </a:rPr>
              <a:t> или «не верю».</a:t>
            </a:r>
            <a:r>
              <a:rPr lang="en-GB" sz="1600" b="1" dirty="0" smtClean="0">
                <a:solidFill>
                  <a:srgbClr val="37609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Отправным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пунктом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для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выбора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и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формулировани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я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темы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могут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послужить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ранее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выдвинутые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в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науке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гипотезы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,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которые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нуждаются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в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уточнении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,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проверке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 и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доказательстве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. </a:t>
            </a:r>
            <a:endParaRPr lang="ru-RU" sz="1600" dirty="0" smtClean="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marL="285750" indent="-285750">
              <a:lnSpc>
                <a:spcPct val="150000"/>
              </a:lnSpc>
              <a:buClr>
                <a:srgbClr val="376092"/>
              </a:buClr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«</a:t>
            </a: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Подскажите</a:t>
            </a: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тему» - п</a:t>
            </a:r>
            <a:r>
              <a:rPr lang="en-GB" sz="1600" b="1" dirty="0" err="1" smtClean="0">
                <a:solidFill>
                  <a:srgbClr val="376092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оиск</a:t>
            </a:r>
            <a:r>
              <a:rPr lang="en-GB" sz="1600" b="1" dirty="0" smtClean="0">
                <a:solidFill>
                  <a:srgbClr val="376092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1600" b="1" dirty="0" err="1" smtClean="0">
                <a:solidFill>
                  <a:srgbClr val="376092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темы</a:t>
            </a:r>
            <a:r>
              <a:rPr lang="en-GB" sz="1600" b="1" dirty="0" smtClean="0">
                <a:solidFill>
                  <a:srgbClr val="376092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в «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естественных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»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условиях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научно-творческого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общения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начинающего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исследователя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с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компетентными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специалистами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в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избранной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или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области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изысканий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  <a:buClr>
                <a:srgbClr val="376092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1600" dirty="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484784"/>
            <a:ext cx="806489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ров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едение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поиск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нужной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информации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.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оставлен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ие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предварительн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ого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списк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изданий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.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епосредственн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ая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работ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с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интернет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источниками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  <a:buClr>
                <a:srgbClr val="FF0000"/>
              </a:buClr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" b="1" dirty="0" err="1" smtClean="0">
                <a:solidFill>
                  <a:srgbClr val="376092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Определив</a:t>
            </a:r>
            <a:r>
              <a:rPr lang="en-GB" sz="1600" b="1" dirty="0" smtClean="0">
                <a:solidFill>
                  <a:srgbClr val="376092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1600" b="1" dirty="0" err="1" smtClean="0">
                <a:solidFill>
                  <a:srgbClr val="376092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тему</a:t>
            </a:r>
            <a:r>
              <a:rPr lang="en-GB" sz="1600" b="1" dirty="0" smtClean="0">
                <a:solidFill>
                  <a:srgbClr val="376092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и </a:t>
            </a:r>
            <a:r>
              <a:rPr lang="en-GB" sz="1600" b="1" dirty="0" err="1" smtClean="0">
                <a:solidFill>
                  <a:srgbClr val="376092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проблему</a:t>
            </a:r>
            <a:r>
              <a:rPr lang="en-GB" sz="1600" b="1" dirty="0" smtClean="0">
                <a:solidFill>
                  <a:srgbClr val="376092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1600" b="1" dirty="0" err="1" smtClean="0">
                <a:solidFill>
                  <a:srgbClr val="376092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своей</a:t>
            </a:r>
            <a:r>
              <a:rPr lang="en-GB" sz="1600" b="1" dirty="0" smtClean="0">
                <a:solidFill>
                  <a:srgbClr val="376092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1600" b="1" dirty="0" err="1" smtClean="0">
                <a:solidFill>
                  <a:srgbClr val="376092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работы</a:t>
            </a:r>
            <a:r>
              <a:rPr lang="en-GB" sz="1600" b="1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1600" dirty="0" err="1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исследователю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следует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овладеть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понятийным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аппаратом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,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соотносимы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м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с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выбранной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объектной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областью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 algn="just">
              <a:lnSpc>
                <a:spcPct val="150000"/>
              </a:lnSpc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1.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Возможно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,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описать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основные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понятия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и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логические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связи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между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ними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,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выстроив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,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таким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 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образом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,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понятийную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систему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будущего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исследования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. </a:t>
            </a:r>
          </a:p>
          <a:p>
            <a:pPr algn="just">
              <a:lnSpc>
                <a:spcPct val="150000"/>
              </a:lnSpc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2.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Дать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анализ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,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сравнить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,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сопоставить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различные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толкования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одного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и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того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же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понятия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,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обозначив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границы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его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возможных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значений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и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применения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.</a:t>
            </a:r>
          </a:p>
          <a:p>
            <a:pPr algn="just">
              <a:lnSpc>
                <a:spcPct val="150000"/>
              </a:lnSpc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3.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Классифицировать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понятия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по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каким-либо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параметрам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,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определив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сферу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их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использования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в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исследовании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.</a:t>
            </a:r>
            <a:endParaRPr lang="en-GB" sz="1600" dirty="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31640" y="332656"/>
            <a:ext cx="727280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  <a:t>Начало исследования</a:t>
            </a:r>
            <a:r>
              <a:rPr lang="en-GB" dirty="0" smtClean="0">
                <a:solidFill>
                  <a:srgbClr val="0000FF"/>
                </a:solidFill>
                <a:latin typeface="Calibri" pitchFamily="34" charset="0"/>
              </a:rPr>
              <a:t/>
            </a:r>
            <a:br>
              <a:rPr lang="en-GB" dirty="0" smtClean="0">
                <a:solidFill>
                  <a:srgbClr val="0000FF"/>
                </a:solidFill>
                <a:latin typeface="Calibri" pitchFamily="34" charset="0"/>
              </a:rPr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1340768"/>
            <a:ext cx="7344816" cy="4755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buClr>
                <a:srgbClr val="1F497D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dirty="0" smtClean="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100000"/>
              </a:lnSpc>
              <a:buClr>
                <a:srgbClr val="1F497D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dirty="0" smtClean="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150000"/>
              </a:lnSpc>
              <a:buClr>
                <a:srgbClr val="1F497D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Обязательное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требование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к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любой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научно-исследовательской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работе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– это определение актуальности</a:t>
            </a:r>
            <a:endParaRPr lang="en-GB" sz="16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Clr>
                <a:srgbClr val="1F497D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16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Clr>
                <a:srgbClr val="1F497D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Актуальность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может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состоять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,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например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, в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необходимости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получения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новых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данных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;  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необходимости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проверки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новых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методов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и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т.п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  <a:buClr>
                <a:srgbClr val="1F497D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1600" dirty="0" smtClean="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>
              <a:lnSpc>
                <a:spcPct val="150000"/>
              </a:lnSpc>
              <a:buClr>
                <a:srgbClr val="1F497D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Актуальность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темы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всегда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обосновывается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с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учетом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практической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необходимости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разрешения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поставленных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1600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вопросов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.</a:t>
            </a:r>
            <a:r>
              <a:rPr lang="en-GB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Clr>
                <a:srgbClr val="1F497D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1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Clr>
                <a:srgbClr val="1F497D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Актуальность часто связана с углублением общественного интереса к какой-либо проблематике (Год Малой Родины, Год 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Науки, Год мира и созидания 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 т.п.)</a:t>
            </a:r>
            <a:endParaRPr lang="en-GB" sz="1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31640" y="332656"/>
            <a:ext cx="7272808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i="1" dirty="0" err="1" smtClean="0">
                <a:solidFill>
                  <a:srgbClr val="1F497D"/>
                </a:solidFill>
                <a:latin typeface="Monotype Corsiva" pitchFamily="66" charset="0"/>
                <a:ea typeface="Arial Unicode MS" pitchFamily="34" charset="-128"/>
                <a:cs typeface="Arial Unicode MS" pitchFamily="34" charset="-128"/>
              </a:rPr>
              <a:t>Определение</a:t>
            </a:r>
            <a:r>
              <a:rPr lang="en-GB" sz="3200" b="1" i="1" dirty="0" smtClean="0">
                <a:solidFill>
                  <a:srgbClr val="1F497D"/>
                </a:solidFill>
                <a:latin typeface="Monotype Corsiva" pitchFamily="66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200" b="1" i="1" dirty="0" err="1" smtClean="0">
                <a:solidFill>
                  <a:srgbClr val="1F497D"/>
                </a:solidFill>
                <a:latin typeface="Monotype Corsiva" pitchFamily="66" charset="0"/>
                <a:ea typeface="Arial Unicode MS" pitchFamily="34" charset="-128"/>
                <a:cs typeface="Arial Unicode MS" pitchFamily="34" charset="-128"/>
              </a:rPr>
              <a:t>актуальности</a:t>
            </a:r>
            <a:r>
              <a:rPr lang="en-GB" sz="3200" b="1" i="1" dirty="0" smtClean="0">
                <a:solidFill>
                  <a:srgbClr val="1F497D"/>
                </a:solidFill>
                <a:latin typeface="Monotype Corsiva" pitchFamily="66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200" b="1" i="1" dirty="0" err="1" smtClean="0">
                <a:solidFill>
                  <a:srgbClr val="1F497D"/>
                </a:solidFill>
                <a:latin typeface="Monotype Corsiva" pitchFamily="66" charset="0"/>
                <a:ea typeface="Arial Unicode MS" pitchFamily="34" charset="-128"/>
                <a:cs typeface="Arial Unicode MS" pitchFamily="34" charset="-128"/>
              </a:rPr>
              <a:t>исс</a:t>
            </a:r>
            <a:r>
              <a:rPr lang="en-GB" sz="3200" b="1" i="1" dirty="0" err="1" smtClean="0">
                <a:solidFill>
                  <a:srgbClr val="376092"/>
                </a:solidFill>
                <a:latin typeface="Monotype Corsiva" pitchFamily="66" charset="0"/>
                <a:ea typeface="Arial Unicode MS" pitchFamily="34" charset="-128"/>
                <a:cs typeface="Arial Unicode MS" pitchFamily="34" charset="-128"/>
              </a:rPr>
              <a:t>ледования</a:t>
            </a:r>
            <a:r>
              <a:rPr lang="en-GB" sz="3200" dirty="0" smtClean="0">
                <a:solidFill>
                  <a:srgbClr val="376092"/>
                </a:solidFill>
                <a:latin typeface="Monotype Corsiva" pitchFamily="66" charset="0"/>
                <a:ea typeface="Arial Unicode MS" pitchFamily="34" charset="-128"/>
                <a:cs typeface="Arial Unicode MS" pitchFamily="34" charset="-128"/>
              </a:rPr>
              <a:t> </a:t>
            </a:r>
            <a:endParaRPr lang="en-GB" sz="3200" dirty="0" smtClean="0">
              <a:solidFill>
                <a:srgbClr val="000000"/>
              </a:solidFill>
              <a:latin typeface="Monotype Corsiva" pitchFamily="66" charset="0"/>
              <a:ea typeface="Arial Unicode MS" pitchFamily="34" charset="-128"/>
              <a:cs typeface="Arial Unicode MS" pitchFamily="34" charset="-128"/>
            </a:endParaRPr>
          </a:p>
          <a:p>
            <a:pPr algn="ctr"/>
            <a:r>
              <a:rPr lang="en-GB" dirty="0" smtClean="0">
                <a:solidFill>
                  <a:srgbClr val="0000FF"/>
                </a:solidFill>
                <a:latin typeface="Calibri" pitchFamily="34" charset="0"/>
              </a:rPr>
              <a:t/>
            </a:r>
            <a:br>
              <a:rPr lang="en-GB" dirty="0" smtClean="0">
                <a:solidFill>
                  <a:srgbClr val="0000FF"/>
                </a:solidFill>
                <a:latin typeface="Calibri" pitchFamily="34" charset="0"/>
              </a:rPr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267</TotalTime>
  <Words>1645</Words>
  <Application>Microsoft Office PowerPoint</Application>
  <PresentationFormat>Экран (4:3)</PresentationFormat>
  <Paragraphs>179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Волна</vt:lpstr>
      <vt:lpstr>Научно-исследовательская работа учащихся: типичные ошибки и недочеты</vt:lpstr>
      <vt:lpstr>Ошибки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Клише</vt:lpstr>
      <vt:lpstr>Презентация PowerPoint</vt:lpstr>
      <vt:lpstr>Презентация PowerPoint</vt:lpstr>
      <vt:lpstr>Презентация PowerPoint</vt:lpstr>
      <vt:lpstr>Презентация PowerPoint</vt:lpstr>
      <vt:lpstr>Библиографический список</vt:lpstr>
      <vt:lpstr>Лайфхак - оформление литературы</vt:lpstr>
      <vt:lpstr>Лайфхак</vt:lpstr>
      <vt:lpstr>Лайфхак</vt:lpstr>
      <vt:lpstr>Презентация PowerPoint</vt:lpstr>
      <vt:lpstr>Презентация PowerPoint</vt:lpstr>
      <vt:lpstr>Предупрежден - вооружен</vt:lpstr>
      <vt:lpstr>Требования к презентации</vt:lpstr>
      <vt:lpstr>Правила толковой презентации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ЦНД</dc:creator>
  <cp:lastModifiedBy>Zam-dir-po-YR</cp:lastModifiedBy>
  <cp:revision>26</cp:revision>
  <dcterms:created xsi:type="dcterms:W3CDTF">2013-05-22T13:47:07Z</dcterms:created>
  <dcterms:modified xsi:type="dcterms:W3CDTF">2023-03-22T08:53:01Z</dcterms:modified>
</cp:coreProperties>
</file>